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9144000" cy="6858000"/>
  <p:notesSz cx="6858000" cy="9144000"/>
  <p:defaultTextStyle>
    <a:lvl1pPr marL="40639" marR="40639">
      <a:defRPr>
        <a:uFill>
          <a:solidFill/>
        </a:uFill>
        <a:latin typeface="+mn-lt"/>
        <a:ea typeface="+mn-ea"/>
        <a:cs typeface="+mn-cs"/>
        <a:sym typeface="Arial"/>
      </a:defRPr>
    </a:lvl1pPr>
    <a:lvl2pPr marL="40639" marR="40639" indent="342900">
      <a:defRPr>
        <a:uFill>
          <a:solidFill/>
        </a:uFill>
        <a:latin typeface="+mn-lt"/>
        <a:ea typeface="+mn-ea"/>
        <a:cs typeface="+mn-cs"/>
        <a:sym typeface="Arial"/>
      </a:defRPr>
    </a:lvl2pPr>
    <a:lvl3pPr marL="40639" marR="40639" indent="685800">
      <a:defRPr>
        <a:uFill>
          <a:solidFill/>
        </a:uFill>
        <a:latin typeface="+mn-lt"/>
        <a:ea typeface="+mn-ea"/>
        <a:cs typeface="+mn-cs"/>
        <a:sym typeface="Arial"/>
      </a:defRPr>
    </a:lvl3pPr>
    <a:lvl4pPr marL="40639" marR="40639" indent="1028700">
      <a:defRPr>
        <a:uFill>
          <a:solidFill/>
        </a:uFill>
        <a:latin typeface="+mn-lt"/>
        <a:ea typeface="+mn-ea"/>
        <a:cs typeface="+mn-cs"/>
        <a:sym typeface="Arial"/>
      </a:defRPr>
    </a:lvl4pPr>
    <a:lvl5pPr marL="40639" marR="40639" indent="1371600">
      <a:defRPr>
        <a:uFill>
          <a:solidFill/>
        </a:uFill>
        <a:latin typeface="+mn-lt"/>
        <a:ea typeface="+mn-ea"/>
        <a:cs typeface="+mn-cs"/>
        <a:sym typeface="Arial"/>
      </a:defRPr>
    </a:lvl5pPr>
    <a:lvl6pPr marL="40639" marR="40639" indent="1714500">
      <a:defRPr>
        <a:uFill>
          <a:solidFill/>
        </a:uFill>
        <a:latin typeface="+mn-lt"/>
        <a:ea typeface="+mn-ea"/>
        <a:cs typeface="+mn-cs"/>
        <a:sym typeface="Arial"/>
      </a:defRPr>
    </a:lvl6pPr>
    <a:lvl7pPr marL="40639" marR="40639" indent="2057400">
      <a:defRPr>
        <a:uFill>
          <a:solidFill/>
        </a:uFill>
        <a:latin typeface="+mn-lt"/>
        <a:ea typeface="+mn-ea"/>
        <a:cs typeface="+mn-cs"/>
        <a:sym typeface="Arial"/>
      </a:defRPr>
    </a:lvl7pPr>
    <a:lvl8pPr marL="40639" marR="40639" indent="2400300">
      <a:defRPr>
        <a:uFill>
          <a:solidFill/>
        </a:uFill>
        <a:latin typeface="+mn-lt"/>
        <a:ea typeface="+mn-ea"/>
        <a:cs typeface="+mn-cs"/>
        <a:sym typeface="Arial"/>
      </a:defRPr>
    </a:lvl8pPr>
    <a:lvl9pPr marL="40639" marR="40639" indent="2743200">
      <a:defRPr>
        <a:uFill>
          <a:solidFill/>
        </a:uFill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3" name="Shape 10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5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16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.jpeg"/><Relationship Id="rId8" Type="http://schemas.openxmlformats.org/officeDocument/2006/relationships/image" Target="../media/image9.pn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1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12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3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4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0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Example_6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09PreAlg LNHeader05-05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09PreAlg LTHeader05-05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1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09_Pre-Algbra EndOf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09_PreAlg_MasterInterfac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09_Pre-Algbra-Nav_Bar-shor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09_PAlg-Back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09_PAlg-ForwardDEAD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09PreAlg LNHeader05-05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09PreAlg LTHeader05-05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3_Default Design -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4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CheckPointICON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467600" y="776287"/>
            <a:ext cx="1222375" cy="376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5Min Check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98487" y="657225"/>
            <a:ext cx="6792913" cy="625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09PreAlg LNHeader05-05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09PreAlg LTHeader05-05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21"/>
          <p:cNvSpPr/>
          <p:nvPr/>
        </p:nvSpPr>
        <p:spPr>
          <a:xfrm>
            <a:off x="3886200" y="800100"/>
            <a:ext cx="31369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0"/>
              </a:spcBef>
              <a:buClr>
                <a:srgbClr val="0EA55E"/>
              </a:buClr>
              <a:buFont typeface="Arial"/>
              <a:defRPr b="1">
                <a:solidFill>
                  <a:srgbClr val="0EA55E"/>
                </a:solidFill>
                <a:uFill>
                  <a:solidFill>
                    <a:srgbClr val="0EA55E"/>
                  </a:solidFill>
                </a:uFill>
              </a:defRPr>
            </a:lvl1pPr>
          </a:lstStyle>
          <a:p>
            <a:pPr lvl="0">
              <a:defRPr b="0">
                <a:solidFill>
                  <a:srgbClr val="000000"/>
                </a:solidFill>
                <a:uFillTx/>
              </a:defRPr>
            </a:pPr>
            <a:r>
              <a:rPr b="1">
                <a:solidFill>
                  <a:srgbClr val="0EA55E"/>
                </a:solidFill>
                <a:uFill>
                  <a:solidFill>
                    <a:srgbClr val="0EA55E"/>
                  </a:solidFill>
                </a:uFill>
              </a:rPr>
              <a:t>Over Lesson 5–4</a:t>
            </a:r>
          </a:p>
        </p:txBody>
      </p:sp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2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09PreAlg LNHeader05-05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09PreAlg LTHeader05-05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5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Example_1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09PreAlg LNHeader05-05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09PreAlg LTHeader05-05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6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Example_2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09PreAlg LNHeader05-05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09PreAlg LTHeader05-05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7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09PreAlg LNHeader05-05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09PreAlg LTHeader05-05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Std Test Example_3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8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Example_4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09PreAlg LNHeader05-05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09PreAlg LTHeader05-05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9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Example_5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09PreAlg LNHeader05-05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09PreAlg LTHeader05-05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Lesson Menu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9625" y="685800"/>
            <a:ext cx="3683001" cy="1100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09PreAlg LNHeader05-05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09PreAlg LTHeader05-05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>
            <p:ph type="title"/>
          </p:nvPr>
        </p:nvSpPr>
        <p:spPr>
          <a:xfrm>
            <a:off x="5486400" y="6953250"/>
            <a:ext cx="3657600" cy="182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ransition spd="med" advClick="1"/>
  <p:txStyles>
    <p:titleStyle>
      <a:lvl1pPr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1pPr>
      <a:lvl2pPr indent="2286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2pPr>
      <a:lvl3pPr indent="4572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3pPr>
      <a:lvl4pPr indent="6858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4pPr>
      <a:lvl5pPr indent="9144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5pPr>
      <a:lvl6pPr indent="11430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6pPr>
      <a:lvl7pPr indent="13716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7pPr>
      <a:lvl8pPr indent="16002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8pPr>
      <a:lvl9pPr indent="18288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9pPr>
    </p:titleStyle>
    <p:bodyStyle>
      <a:lvl1pPr marL="383540" marR="40639" indent="-34290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1pPr>
      <a:lvl2pPr marL="824411" marR="40639" indent="-326571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2pPr>
      <a:lvl3pPr marL="1259839" marR="40639" indent="-30480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3pPr>
      <a:lvl4pPr marL="17780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4pPr>
      <a:lvl5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5pPr>
      <a:lvl6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6pPr>
      <a:lvl7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7pPr>
      <a:lvl8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8pPr>
      <a:lvl9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9pPr>
    </p:bodyStyle>
    <p:otherStyle>
      <a:lvl1pPr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1pPr>
      <a:lvl2pPr indent="2286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2pPr>
      <a:lvl3pPr indent="4572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3pPr>
      <a:lvl4pPr indent="6858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4pPr>
      <a:lvl5pPr indent="9144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5pPr>
      <a:lvl6pPr indent="11430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6pPr>
      <a:lvl7pPr indent="13716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7pPr>
      <a:lvl8pPr indent="16002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8pPr>
      <a:lvl9pPr indent="18288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7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Relationship Id="rId3" Type="http://schemas.openxmlformats.org/officeDocument/2006/relationships/image" Target="../media/image1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Relationship Id="rId3" Type="http://schemas.openxmlformats.org/officeDocument/2006/relationships/image" Target="../media/image1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Relationship Id="rId3" Type="http://schemas.openxmlformats.org/officeDocument/2006/relationships/image" Target="../media/image1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9.xml"/><Relationship Id="rId3" Type="http://schemas.openxmlformats.org/officeDocument/2006/relationships/slide" Target="slide10.xml"/><Relationship Id="rId4" Type="http://schemas.openxmlformats.org/officeDocument/2006/relationships/slide" Target="slide11.xml"/><Relationship Id="rId5" Type="http://schemas.openxmlformats.org/officeDocument/2006/relationships/slide" Target="slide15.xml"/><Relationship Id="rId6" Type="http://schemas.openxmlformats.org/officeDocument/2006/relationships/slide" Target="slide17.xml"/><Relationship Id="rId7" Type="http://schemas.openxmlformats.org/officeDocument/2006/relationships/slide" Target="slide21.xml"/><Relationship Id="rId8" Type="http://schemas.openxmlformats.org/officeDocument/2006/relationships/slide" Target="slide24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1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5.png"/><Relationship Id="rId3" Type="http://schemas.openxmlformats.org/officeDocument/2006/relationships/image" Target="../media/image1.jpe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5.png"/><Relationship Id="rId3" Type="http://schemas.openxmlformats.org/officeDocument/2006/relationships/image" Target="../media/image1.jpeg"/><Relationship Id="rId4" Type="http://schemas.openxmlformats.org/officeDocument/2006/relationships/image" Target="../media/image40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5.png"/><Relationship Id="rId3" Type="http://schemas.openxmlformats.org/officeDocument/2006/relationships/image" Target="../media/image1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6E6EB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09_Pre_Alg NA Splash Flash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Splash Screen</a:t>
            </a:r>
          </a:p>
        </p:txBody>
      </p:sp>
      <p:pic>
        <p:nvPicPr>
          <p:cNvPr id="107" name="09_Pre_Alg Splash Arm.png"/>
          <p:cNvPicPr/>
          <p:nvPr/>
        </p:nvPicPr>
        <p:blipFill>
          <a:blip r:embed="rId3">
            <a:extLst/>
          </a:blip>
          <a:srcRect l="18124" t="63333" r="33750" b="17778"/>
          <a:stretch>
            <a:fillRect/>
          </a:stretch>
        </p:blipFill>
        <p:spPr>
          <a:xfrm>
            <a:off x="2609850" y="4343400"/>
            <a:ext cx="4400550" cy="129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09PreAlg LNHeader05-05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76550" y="4648200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09PreAlg LTHeader05-05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9275" y="4884737"/>
            <a:ext cx="7324726" cy="419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Vocabulary</a:t>
            </a:r>
          </a:p>
        </p:txBody>
      </p:sp>
      <p:pic>
        <p:nvPicPr>
          <p:cNvPr id="165" name="New Vocab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742950"/>
            <a:ext cx="4241801" cy="895351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/>
          <p:nvPr/>
        </p:nvSpPr>
        <p:spPr>
          <a:xfrm>
            <a:off x="812800" y="1828800"/>
            <a:ext cx="7632700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null or empty set</a:t>
            </a:r>
          </a:p>
        </p:txBody>
      </p:sp>
      <p:sp>
        <p:nvSpPr>
          <p:cNvPr id="167" name="Shape 167"/>
          <p:cNvSpPr/>
          <p:nvPr/>
        </p:nvSpPr>
        <p:spPr>
          <a:xfrm>
            <a:off x="812800" y="2463800"/>
            <a:ext cx="7632700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identity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7" grpId="3"/>
      <p:bldP build="whole" bldLvl="1" animBg="1" rev="0" advAuto="0" spid="165" grpId="1"/>
      <p:bldP build="whole" bldLvl="1" animBg="1" rev="0" advAuto="0" spid="166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</a:t>
            </a:r>
          </a:p>
        </p:txBody>
      </p:sp>
      <p:sp>
        <p:nvSpPr>
          <p:cNvPr id="170" name="Shape 170"/>
          <p:cNvSpPr/>
          <p:nvPr/>
        </p:nvSpPr>
        <p:spPr>
          <a:xfrm>
            <a:off x="2628900" y="771525"/>
            <a:ext cx="5994401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0"/>
              </a:spcBef>
              <a:buClr>
                <a:srgbClr val="F2362F"/>
              </a:buClr>
              <a:buFont typeface="Arial"/>
              <a:defRPr b="1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>
                <a:solidFill>
                  <a:srgbClr val="000000"/>
                </a:solidFill>
                <a:uFillTx/>
              </a:defRPr>
            </a:pPr>
            <a:r>
              <a:rPr b="1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Solve Equations and Inequalities with Parentheses</a:t>
            </a:r>
          </a:p>
        </p:txBody>
      </p:sp>
      <p:sp>
        <p:nvSpPr>
          <p:cNvPr id="171" name="Shape 171"/>
          <p:cNvSpPr/>
          <p:nvPr/>
        </p:nvSpPr>
        <p:spPr>
          <a:xfrm>
            <a:off x="876300" y="1522412"/>
            <a:ext cx="77216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A.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Solve 5(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h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– 2) = 15.</a:t>
            </a:r>
          </a:p>
        </p:txBody>
      </p:sp>
      <p:sp>
        <p:nvSpPr>
          <p:cNvPr id="172" name="Shape 172"/>
          <p:cNvSpPr/>
          <p:nvPr/>
        </p:nvSpPr>
        <p:spPr>
          <a:xfrm>
            <a:off x="533400" y="2133600"/>
            <a:ext cx="8089900" cy="316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069840" indent="-46863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3124200" algn="r"/>
                <a:tab pos="3238500" algn="l"/>
                <a:tab pos="3467100" algn="l"/>
                <a:tab pos="36957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5(</a:t>
            </a:r>
            <a:r>
              <a:rPr i="1" sz="2400">
                <a:uFill>
                  <a:solidFill/>
                </a:uFill>
              </a:rPr>
              <a:t>h</a:t>
            </a:r>
            <a:r>
              <a:rPr sz="2400">
                <a:uFill>
                  <a:solidFill/>
                </a:uFill>
              </a:rPr>
              <a:t> – 2)</a:t>
            </a:r>
            <a:r>
              <a:rPr i="1" sz="2400">
                <a:uFill>
                  <a:solidFill/>
                </a:uFill>
              </a:rPr>
              <a:t>	</a:t>
            </a:r>
            <a:r>
              <a:rPr sz="2400">
                <a:uFill>
                  <a:solidFill/>
                </a:uFill>
              </a:rPr>
              <a:t>=	15	Write the equation.</a:t>
            </a:r>
            <a:endParaRPr sz="2400">
              <a:uFill>
                <a:solidFill/>
              </a:uFill>
            </a:endParaRPr>
          </a:p>
          <a:p>
            <a:pPr lvl="0" marL="5069840" indent="-46863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3124200" algn="r"/>
                <a:tab pos="3238500" algn="l"/>
                <a:tab pos="3467100" algn="l"/>
                <a:tab pos="36957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5</a:t>
            </a:r>
            <a:r>
              <a:rPr i="1" sz="2400">
                <a:uFill>
                  <a:solidFill/>
                </a:uFill>
              </a:rPr>
              <a:t>h</a:t>
            </a:r>
            <a:r>
              <a:rPr sz="2400">
                <a:uFill>
                  <a:solidFill/>
                </a:uFill>
              </a:rPr>
              <a:t> – 10	=	15	Distributive Property</a:t>
            </a:r>
            <a:endParaRPr sz="2400">
              <a:uFill>
                <a:solidFill/>
              </a:uFill>
            </a:endParaRPr>
          </a:p>
          <a:p>
            <a:pPr lvl="0" marL="5069840" indent="-46863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3124200" algn="r"/>
                <a:tab pos="3238500" algn="l"/>
                <a:tab pos="3467100" algn="l"/>
                <a:tab pos="36957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5</a:t>
            </a:r>
            <a:r>
              <a:rPr i="1" sz="2400">
                <a:uFill>
                  <a:solidFill/>
                </a:uFill>
              </a:rPr>
              <a:t>h</a:t>
            </a:r>
            <a:r>
              <a:rPr sz="2400">
                <a:uFill>
                  <a:solidFill/>
                </a:uFill>
              </a:rPr>
              <a:t> – 10 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+ 10</a:t>
            </a:r>
            <a:r>
              <a:rPr sz="2400">
                <a:uFill>
                  <a:solidFill/>
                </a:uFill>
              </a:rPr>
              <a:t>	=	15 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+ 10</a:t>
            </a:r>
            <a:r>
              <a:rPr sz="2400">
                <a:uFill>
                  <a:solidFill/>
                </a:uFill>
              </a:rPr>
              <a:t>	Addition Property of Equality</a:t>
            </a:r>
            <a:endParaRPr sz="2400">
              <a:uFill>
                <a:solidFill/>
              </a:uFill>
            </a:endParaRPr>
          </a:p>
          <a:p>
            <a:pPr lvl="0" marL="5069840" indent="-468630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/>
              <a:tabLst>
                <a:tab pos="3124200" algn="r"/>
                <a:tab pos="3238500" algn="l"/>
                <a:tab pos="3467100" algn="l"/>
                <a:tab pos="36957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5</a:t>
            </a:r>
            <a:r>
              <a:rPr i="1" sz="2400">
                <a:uFill>
                  <a:solidFill/>
                </a:uFill>
              </a:rPr>
              <a:t>h</a:t>
            </a:r>
            <a:r>
              <a:rPr sz="2400">
                <a:uFill>
                  <a:solidFill/>
                </a:uFill>
              </a:rPr>
              <a:t>	=	25	Simplify.</a:t>
            </a:r>
            <a:endParaRPr sz="2400">
              <a:uFill>
                <a:solidFill/>
              </a:uFill>
            </a:endParaRPr>
          </a:p>
          <a:p>
            <a:pPr lvl="0" marL="5069840" indent="-468630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/>
              <a:tabLst>
                <a:tab pos="3124200" algn="r"/>
                <a:tab pos="3238500" algn="l"/>
                <a:tab pos="3467100" algn="l"/>
                <a:tab pos="36957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			Division Property of</a:t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>Equality</a:t>
            </a:r>
            <a:endParaRPr sz="2400">
              <a:uFill>
                <a:solidFill/>
              </a:uFill>
            </a:endParaRPr>
          </a:p>
          <a:p>
            <a:pPr lvl="0" marL="5069840" indent="-468630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/>
              <a:tabLst>
                <a:tab pos="3124200" algn="r"/>
                <a:tab pos="3238500" algn="l"/>
                <a:tab pos="3467100" algn="l"/>
                <a:tab pos="36957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</a:t>
            </a:r>
            <a:r>
              <a:rPr i="1" sz="2400">
                <a:uFill>
                  <a:solidFill/>
                </a:uFill>
              </a:rPr>
              <a:t>h</a:t>
            </a:r>
            <a:r>
              <a:rPr sz="2400">
                <a:uFill>
                  <a:solidFill/>
                </a:uFill>
              </a:rPr>
              <a:t>	=	5	Simplify.</a:t>
            </a:r>
          </a:p>
        </p:txBody>
      </p:sp>
      <p:sp>
        <p:nvSpPr>
          <p:cNvPr id="173" name="Shape 173"/>
          <p:cNvSpPr/>
          <p:nvPr/>
        </p:nvSpPr>
        <p:spPr>
          <a:xfrm>
            <a:off x="533400" y="5751512"/>
            <a:ext cx="28321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3552" indent="-1368425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981200" algn="l"/>
                <a:tab pos="2781300" algn="l"/>
              </a:tabLst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</a:t>
            </a:r>
            <a:r>
              <a:rPr i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h 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= 5</a:t>
            </a:r>
          </a:p>
        </p:txBody>
      </p:sp>
      <p:pic>
        <p:nvPicPr>
          <p:cNvPr id="174" name="5-5-1red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5337" y="4441825"/>
            <a:ext cx="1189038" cy="787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500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500"/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2" dur="500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5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1" grpId="1"/>
      <p:bldP build="whole" bldLvl="1" animBg="1" rev="0" advAuto="0" spid="174" grpId="3"/>
      <p:bldP build="p" bldLvl="5" animBg="1" rev="0" advAuto="0" spid="172" grpId="2"/>
      <p:bldP build="p" bldLvl="5" animBg="1" rev="0" advAuto="0" spid="173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</a:t>
            </a:r>
          </a:p>
        </p:txBody>
      </p:sp>
      <p:sp>
        <p:nvSpPr>
          <p:cNvPr id="177" name="Shape 177"/>
          <p:cNvSpPr/>
          <p:nvPr/>
        </p:nvSpPr>
        <p:spPr>
          <a:xfrm>
            <a:off x="2628900" y="771525"/>
            <a:ext cx="5994401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0"/>
              </a:spcBef>
              <a:buClr>
                <a:srgbClr val="F2362F"/>
              </a:buClr>
              <a:buFont typeface="Arial"/>
              <a:defRPr b="1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>
                <a:solidFill>
                  <a:srgbClr val="000000"/>
                </a:solidFill>
                <a:uFillTx/>
              </a:defRPr>
            </a:pPr>
            <a:r>
              <a:rPr b="1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Solve Equations and Inequalities with Parentheses</a:t>
            </a:r>
          </a:p>
        </p:txBody>
      </p:sp>
      <p:sp>
        <p:nvSpPr>
          <p:cNvPr id="178" name="Shape 178"/>
          <p:cNvSpPr/>
          <p:nvPr/>
        </p:nvSpPr>
        <p:spPr>
          <a:xfrm>
            <a:off x="876300" y="1522412"/>
            <a:ext cx="77216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B.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Solve 2(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x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– 4) &gt; 11.</a:t>
            </a:r>
          </a:p>
        </p:txBody>
      </p:sp>
      <p:sp>
        <p:nvSpPr>
          <p:cNvPr id="179" name="Shape 179"/>
          <p:cNvSpPr/>
          <p:nvPr/>
        </p:nvSpPr>
        <p:spPr>
          <a:xfrm>
            <a:off x="533400" y="1981200"/>
            <a:ext cx="8089900" cy="1944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069840" indent="-46863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3124200" algn="r"/>
                <a:tab pos="3238500" algn="l"/>
                <a:tab pos="3467100" algn="l"/>
                <a:tab pos="36957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2(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– 4)	&gt;	11	Write the inequality.</a:t>
            </a:r>
            <a:endParaRPr sz="2400">
              <a:uFill>
                <a:solidFill/>
              </a:uFill>
            </a:endParaRPr>
          </a:p>
          <a:p>
            <a:pPr lvl="0" marL="5069840" indent="-46863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3124200" algn="r"/>
                <a:tab pos="3238500" algn="l"/>
                <a:tab pos="3467100" algn="l"/>
                <a:tab pos="36957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2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– 8	&gt;	11	Distributive Property</a:t>
            </a:r>
            <a:endParaRPr sz="2400">
              <a:uFill>
                <a:solidFill/>
              </a:uFill>
            </a:endParaRPr>
          </a:p>
          <a:p>
            <a:pPr lvl="0" marL="5069840" indent="-46863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3124200" algn="r"/>
                <a:tab pos="3238500" algn="l"/>
                <a:tab pos="3467100" algn="l"/>
                <a:tab pos="36957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2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– 8 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+ 8</a:t>
            </a:r>
            <a:r>
              <a:rPr sz="2400">
                <a:uFill>
                  <a:solidFill/>
                </a:uFill>
              </a:rPr>
              <a:t>	&gt;	11 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+ 8</a:t>
            </a:r>
            <a:r>
              <a:rPr sz="2400">
                <a:uFill>
                  <a:solidFill/>
                </a:uFill>
              </a:rPr>
              <a:t>	Addition Property of Inequality</a:t>
            </a:r>
            <a:endParaRPr sz="2400">
              <a:uFill>
                <a:solidFill/>
              </a:uFill>
            </a:endParaRPr>
          </a:p>
          <a:p>
            <a:pPr lvl="0" marL="5069840" indent="-46863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3124200" algn="r"/>
                <a:tab pos="3238500" algn="l"/>
                <a:tab pos="3467100" algn="l"/>
                <a:tab pos="36957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2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	&gt;	19	Simplify.</a:t>
            </a:r>
          </a:p>
        </p:txBody>
      </p:sp>
      <p:sp>
        <p:nvSpPr>
          <p:cNvPr id="180" name="Shape 180"/>
          <p:cNvSpPr/>
          <p:nvPr/>
        </p:nvSpPr>
        <p:spPr>
          <a:xfrm>
            <a:off x="533400" y="5675312"/>
            <a:ext cx="82423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3552" indent="-1368425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981200" algn="l"/>
                <a:tab pos="2781300" algn="l"/>
              </a:tabLst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</a:t>
            </a:r>
            <a:r>
              <a:rPr i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x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&gt; 9.5</a:t>
            </a:r>
          </a:p>
        </p:txBody>
      </p:sp>
      <p:pic>
        <p:nvPicPr>
          <p:cNvPr id="181" name="5-5_1b.png"/>
          <p:cNvPicPr/>
          <p:nvPr/>
        </p:nvPicPr>
        <p:blipFill>
          <a:blip r:embed="rId2">
            <a:extLst/>
          </a:blip>
          <a:srcRect l="0" t="60377" r="0" b="14465"/>
          <a:stretch>
            <a:fillRect/>
          </a:stretch>
        </p:blipFill>
        <p:spPr>
          <a:xfrm>
            <a:off x="2438400" y="4265612"/>
            <a:ext cx="2413000" cy="762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/>
        </p:nvSpPr>
        <p:spPr>
          <a:xfrm>
            <a:off x="5524500" y="4318000"/>
            <a:ext cx="2603500" cy="802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4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Division Property of Inequality</a:t>
            </a:r>
          </a:p>
        </p:txBody>
      </p:sp>
      <p:sp>
        <p:nvSpPr>
          <p:cNvPr id="183" name="Shape 183"/>
          <p:cNvSpPr/>
          <p:nvPr/>
        </p:nvSpPr>
        <p:spPr>
          <a:xfrm>
            <a:off x="533400" y="5141912"/>
            <a:ext cx="80899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069840" indent="-46863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3124200" algn="r"/>
                <a:tab pos="3238500" algn="l"/>
                <a:tab pos="3467100" algn="l"/>
                <a:tab pos="36957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	&gt;	9.5	Simplify.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500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0" dur="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5" dur="500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8" dur="5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9" grpId="2"/>
      <p:bldP build="whole" bldLvl="1" animBg="1" rev="0" advAuto="0" spid="182" grpId="4"/>
      <p:bldP build="whole" bldLvl="1" animBg="1" rev="0" advAuto="0" spid="181" grpId="3"/>
      <p:bldP build="p" bldLvl="5" animBg="1" rev="0" advAuto="0" spid="183" grpId="5"/>
      <p:bldP build="p" bldLvl="5" animBg="1" rev="0" advAuto="0" spid="180" grpId="6"/>
      <p:bldP build="p" bldLvl="5" animBg="1" rev="0" advAuto="0" spid="17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</a:t>
            </a:r>
          </a:p>
        </p:txBody>
      </p:sp>
      <p:sp>
        <p:nvSpPr>
          <p:cNvPr id="186" name="Shape 186"/>
          <p:cNvSpPr/>
          <p:nvPr/>
        </p:nvSpPr>
        <p:spPr>
          <a:xfrm>
            <a:off x="857250" y="2438400"/>
            <a:ext cx="2806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0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3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6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9</a:t>
            </a:r>
          </a:p>
        </p:txBody>
      </p:sp>
      <p:sp>
        <p:nvSpPr>
          <p:cNvPr id="187" name="Shape 187"/>
          <p:cNvSpPr/>
          <p:nvPr/>
        </p:nvSpPr>
        <p:spPr>
          <a:xfrm>
            <a:off x="476250" y="1517650"/>
            <a:ext cx="80264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A.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 Solve 4(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m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– 3) = 12. </a:t>
            </a:r>
          </a:p>
        </p:txBody>
      </p:sp>
      <p:sp>
        <p:nvSpPr>
          <p:cNvPr id="188" name="Shape 188"/>
          <p:cNvSpPr/>
          <p:nvPr/>
        </p:nvSpPr>
        <p:spPr>
          <a:xfrm>
            <a:off x="876300" y="42926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89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6" grpId="4"/>
      <p:bldP build="whole" bldLvl="1" animBg="1" rev="0" advAuto="0" spid="189" grpId="1"/>
      <p:bldP build="whole" bldLvl="1" animBg="1" rev="0" advAuto="0" spid="190" grpId="2"/>
      <p:bldP build="whole" bldLvl="1" animBg="1" rev="0" advAuto="0" spid="187" grpId="3"/>
      <p:bldP build="whole" bldLvl="1" animBg="1" rev="0" advAuto="0" spid="188" grpId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</a:t>
            </a:r>
          </a:p>
        </p:txBody>
      </p:sp>
      <p:sp>
        <p:nvSpPr>
          <p:cNvPr id="193" name="Shape 193"/>
          <p:cNvSpPr/>
          <p:nvPr/>
        </p:nvSpPr>
        <p:spPr>
          <a:xfrm>
            <a:off x="857250" y="2438400"/>
            <a:ext cx="2806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x</a:t>
            </a:r>
            <a:r>
              <a:rPr b="1" sz="2400">
                <a:uFill>
                  <a:solidFill/>
                </a:uFill>
              </a:rPr>
              <a:t> &gt; 0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x</a:t>
            </a:r>
            <a:r>
              <a:rPr b="1" sz="2400">
                <a:uFill>
                  <a:solidFill/>
                </a:uFill>
              </a:rPr>
              <a:t> &gt; 2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x</a:t>
            </a:r>
            <a:r>
              <a:rPr b="1" sz="2400">
                <a:uFill>
                  <a:solidFill/>
                </a:uFill>
              </a:rPr>
              <a:t> &gt; 6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x</a:t>
            </a:r>
            <a:r>
              <a:rPr b="1" sz="2400">
                <a:uFill>
                  <a:solidFill/>
                </a:uFill>
              </a:rPr>
              <a:t> &gt; 9</a:t>
            </a:r>
          </a:p>
        </p:txBody>
      </p:sp>
      <p:sp>
        <p:nvSpPr>
          <p:cNvPr id="194" name="Shape 194"/>
          <p:cNvSpPr/>
          <p:nvPr/>
        </p:nvSpPr>
        <p:spPr>
          <a:xfrm>
            <a:off x="476250" y="1517650"/>
            <a:ext cx="80264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B.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 Solve 3(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x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– 5) &gt; 12. </a:t>
            </a:r>
          </a:p>
        </p:txBody>
      </p:sp>
      <p:sp>
        <p:nvSpPr>
          <p:cNvPr id="195" name="Shape 195"/>
          <p:cNvSpPr/>
          <p:nvPr/>
        </p:nvSpPr>
        <p:spPr>
          <a:xfrm>
            <a:off x="876300" y="52070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96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7" grpId="2"/>
      <p:bldP build="whole" bldLvl="1" animBg="1" rev="0" advAuto="0" spid="194" grpId="3"/>
      <p:bldP build="whole" bldLvl="1" animBg="1" rev="0" advAuto="0" spid="196" grpId="1"/>
      <p:bldP build="whole" bldLvl="1" animBg="1" rev="0" advAuto="0" spid="193" grpId="4"/>
      <p:bldP build="whole" bldLvl="1" animBg="1" rev="0" advAuto="0" spid="195" grpId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2</a:t>
            </a:r>
          </a:p>
        </p:txBody>
      </p:sp>
      <p:sp>
        <p:nvSpPr>
          <p:cNvPr id="200" name="Shape 200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Solve Multi-Step Equations</a:t>
            </a:r>
          </a:p>
        </p:txBody>
      </p:sp>
      <p:sp>
        <p:nvSpPr>
          <p:cNvPr id="201" name="Shape 201"/>
          <p:cNvSpPr/>
          <p:nvPr/>
        </p:nvSpPr>
        <p:spPr>
          <a:xfrm>
            <a:off x="876300" y="1447800"/>
            <a:ext cx="77216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Solve 6(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– 2) = 2(2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+ 8). Check your solution.</a:t>
            </a:r>
          </a:p>
        </p:txBody>
      </p:sp>
      <p:sp>
        <p:nvSpPr>
          <p:cNvPr id="202" name="Shape 202"/>
          <p:cNvSpPr/>
          <p:nvPr/>
        </p:nvSpPr>
        <p:spPr>
          <a:xfrm>
            <a:off x="533400" y="2012950"/>
            <a:ext cx="8089900" cy="372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4726940" indent="-43434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2095500" algn="r"/>
                <a:tab pos="2209800" algn="l"/>
                <a:tab pos="2501900" algn="l"/>
                <a:tab pos="27813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6(</a:t>
            </a:r>
            <a:r>
              <a:rPr i="1" sz="2400">
                <a:uFill>
                  <a:solidFill/>
                </a:uFill>
              </a:rPr>
              <a:t>b</a:t>
            </a:r>
            <a:r>
              <a:rPr sz="2400">
                <a:uFill>
                  <a:solidFill/>
                </a:uFill>
              </a:rPr>
              <a:t> – 2)	=	2(2</a:t>
            </a:r>
            <a:r>
              <a:rPr i="1" sz="2400">
                <a:uFill>
                  <a:solidFill/>
                </a:uFill>
              </a:rPr>
              <a:t>b</a:t>
            </a:r>
            <a:r>
              <a:rPr sz="2400">
                <a:uFill>
                  <a:solidFill/>
                </a:uFill>
              </a:rPr>
              <a:t> + 8)	Write the equation.</a:t>
            </a:r>
            <a:endParaRPr sz="2400">
              <a:uFill>
                <a:solidFill/>
              </a:uFill>
            </a:endParaRPr>
          </a:p>
          <a:p>
            <a:pPr lvl="0" marL="4726940" indent="-43434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2095500" algn="r"/>
                <a:tab pos="2209800" algn="l"/>
                <a:tab pos="2501900" algn="l"/>
                <a:tab pos="27813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6</a:t>
            </a:r>
            <a:r>
              <a:rPr i="1" sz="2400">
                <a:uFill>
                  <a:solidFill/>
                </a:uFill>
              </a:rPr>
              <a:t>b</a:t>
            </a:r>
            <a:r>
              <a:rPr sz="2400">
                <a:uFill>
                  <a:solidFill/>
                </a:uFill>
              </a:rPr>
              <a:t> – 12	=	4</a:t>
            </a:r>
            <a:r>
              <a:rPr i="1" sz="2400">
                <a:uFill>
                  <a:solidFill/>
                </a:uFill>
              </a:rPr>
              <a:t>b</a:t>
            </a:r>
            <a:r>
              <a:rPr sz="2400">
                <a:uFill>
                  <a:solidFill/>
                </a:uFill>
              </a:rPr>
              <a:t> + 16	Distributive Property</a:t>
            </a:r>
            <a:endParaRPr sz="2400">
              <a:uFill>
                <a:solidFill/>
              </a:uFill>
            </a:endParaRPr>
          </a:p>
          <a:p>
            <a:pPr lvl="0" marL="4726940" indent="-43434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2095500" algn="r"/>
                <a:tab pos="2209800" algn="l"/>
                <a:tab pos="2501900" algn="l"/>
                <a:tab pos="27813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6</a:t>
            </a:r>
            <a:r>
              <a:rPr i="1" sz="2400">
                <a:uFill>
                  <a:solidFill/>
                </a:uFill>
              </a:rPr>
              <a:t>b</a:t>
            </a:r>
            <a:r>
              <a:rPr sz="2400">
                <a:uFill>
                  <a:solidFill/>
                </a:uFill>
              </a:rPr>
              <a:t> – 12 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+ 12</a:t>
            </a:r>
            <a:r>
              <a:rPr sz="2400">
                <a:uFill>
                  <a:solidFill/>
                </a:uFill>
              </a:rPr>
              <a:t>	=	4</a:t>
            </a:r>
            <a:r>
              <a:rPr i="1" sz="2400">
                <a:uFill>
                  <a:solidFill/>
                </a:uFill>
              </a:rPr>
              <a:t>b </a:t>
            </a:r>
            <a:r>
              <a:rPr sz="2400">
                <a:uFill>
                  <a:solidFill/>
                </a:uFill>
              </a:rPr>
              <a:t>+ 16 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+ 12</a:t>
            </a:r>
            <a:r>
              <a:rPr sz="2400">
                <a:uFill>
                  <a:solidFill/>
                </a:uFill>
              </a:rPr>
              <a:t>	Addition Property of Equality</a:t>
            </a:r>
            <a:endParaRPr sz="2400">
              <a:uFill>
                <a:solidFill/>
              </a:uFill>
            </a:endParaRPr>
          </a:p>
          <a:p>
            <a:pPr lvl="0" marL="4726940" indent="-43434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2095500" algn="r"/>
                <a:tab pos="2209800" algn="l"/>
                <a:tab pos="2501900" algn="l"/>
                <a:tab pos="27813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6</a:t>
            </a:r>
            <a:r>
              <a:rPr i="1" sz="2400">
                <a:uFill>
                  <a:solidFill/>
                </a:uFill>
              </a:rPr>
              <a:t>b</a:t>
            </a:r>
            <a:r>
              <a:rPr sz="2400">
                <a:uFill>
                  <a:solidFill/>
                </a:uFill>
              </a:rPr>
              <a:t>	=	4</a:t>
            </a:r>
            <a:r>
              <a:rPr i="1" sz="2400">
                <a:uFill>
                  <a:solidFill/>
                </a:uFill>
              </a:rPr>
              <a:t>b</a:t>
            </a:r>
            <a:r>
              <a:rPr sz="2400">
                <a:uFill>
                  <a:solidFill/>
                </a:uFill>
              </a:rPr>
              <a:t> + 28	Simplify.</a:t>
            </a:r>
            <a:endParaRPr sz="2400">
              <a:uFill>
                <a:solidFill/>
              </a:uFill>
            </a:endParaRPr>
          </a:p>
          <a:p>
            <a:pPr lvl="0" marL="4726940" indent="-43434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2095500" algn="r"/>
                <a:tab pos="2209800" algn="l"/>
                <a:tab pos="2501900" algn="l"/>
                <a:tab pos="27813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6</a:t>
            </a:r>
            <a:r>
              <a:rPr i="1" sz="2400">
                <a:uFill>
                  <a:solidFill/>
                </a:uFill>
              </a:rPr>
              <a:t>b</a:t>
            </a:r>
            <a:r>
              <a:rPr sz="2400">
                <a:uFill>
                  <a:solidFill/>
                </a:uFill>
              </a:rPr>
              <a:t> 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– 4</a:t>
            </a:r>
            <a:r>
              <a:rPr i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b</a:t>
            </a:r>
            <a:r>
              <a:rPr sz="2400">
                <a:uFill>
                  <a:solidFill/>
                </a:uFill>
              </a:rPr>
              <a:t>	=	4</a:t>
            </a:r>
            <a:r>
              <a:rPr i="1" sz="2400">
                <a:uFill>
                  <a:solidFill/>
                </a:uFill>
              </a:rPr>
              <a:t>b</a:t>
            </a:r>
            <a:r>
              <a:rPr sz="2400">
                <a:uFill>
                  <a:solidFill/>
                </a:uFill>
              </a:rPr>
              <a:t> 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– 4</a:t>
            </a:r>
            <a:r>
              <a:rPr i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b</a:t>
            </a:r>
            <a:r>
              <a:rPr sz="2400">
                <a:uFill>
                  <a:solidFill/>
                </a:uFill>
              </a:rPr>
              <a:t> + 28	Subtraction Property of Equality</a:t>
            </a:r>
            <a:endParaRPr sz="2400">
              <a:uFill>
                <a:solidFill/>
              </a:uFill>
            </a:endParaRPr>
          </a:p>
          <a:p>
            <a:pPr lvl="0" marL="4726940" indent="-43434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2095500" algn="r"/>
                <a:tab pos="2209800" algn="l"/>
                <a:tab pos="2501900" algn="l"/>
                <a:tab pos="27813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2</a:t>
            </a:r>
            <a:r>
              <a:rPr i="1" sz="2400">
                <a:uFill>
                  <a:solidFill/>
                </a:uFill>
              </a:rPr>
              <a:t>b</a:t>
            </a:r>
            <a:r>
              <a:rPr sz="2400">
                <a:uFill>
                  <a:solidFill/>
                </a:uFill>
              </a:rPr>
              <a:t>	=	28	Simplify.</a:t>
            </a:r>
            <a:endParaRPr sz="2400">
              <a:uFill>
                <a:solidFill/>
              </a:uFill>
            </a:endParaRPr>
          </a:p>
          <a:p>
            <a:pPr lvl="0" marL="4726940" indent="-43434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2095500" algn="r"/>
                <a:tab pos="2209800" algn="l"/>
                <a:tab pos="2501900" algn="l"/>
                <a:tab pos="27813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</a:t>
            </a:r>
            <a:r>
              <a:rPr i="1" sz="2400">
                <a:uFill>
                  <a:solidFill/>
                </a:uFill>
              </a:rPr>
              <a:t>b	</a:t>
            </a:r>
            <a:r>
              <a:rPr sz="2400">
                <a:uFill>
                  <a:solidFill/>
                </a:uFill>
              </a:rPr>
              <a:t>=	14	Division Property of Equality</a:t>
            </a:r>
          </a:p>
        </p:txBody>
      </p:sp>
      <p:sp>
        <p:nvSpPr>
          <p:cNvPr id="203" name="Shape 203"/>
          <p:cNvSpPr/>
          <p:nvPr/>
        </p:nvSpPr>
        <p:spPr>
          <a:xfrm>
            <a:off x="533400" y="5980112"/>
            <a:ext cx="28321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3552" indent="-1368425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981200" algn="l"/>
                <a:tab pos="2781300" algn="l"/>
              </a:tabLst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</a:t>
            </a:r>
            <a:r>
              <a:rPr i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b 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= 14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500"/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3" dur="500"/>
                                        <p:tgtEl>
                                          <p:spTgt spid="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500"/>
                                        <p:tgtEl>
                                          <p:spTgt spid="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3" dur="500"/>
                                        <p:tgtEl>
                                          <p:spTgt spid="2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6" dur="5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1" grpId="1"/>
      <p:bldP build="p" bldLvl="5" animBg="1" rev="0" advAuto="0" spid="202" grpId="2"/>
      <p:bldP build="p" bldLvl="5" animBg="1" rev="0" advAuto="0" spid="203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2</a:t>
            </a:r>
          </a:p>
        </p:txBody>
      </p:sp>
      <p:sp>
        <p:nvSpPr>
          <p:cNvPr id="206" name="Shape 206"/>
          <p:cNvSpPr/>
          <p:nvPr/>
        </p:nvSpPr>
        <p:spPr>
          <a:xfrm>
            <a:off x="866775" y="2565400"/>
            <a:ext cx="2806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4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5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7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10</a:t>
            </a:r>
          </a:p>
        </p:txBody>
      </p:sp>
      <p:sp>
        <p:nvSpPr>
          <p:cNvPr id="207" name="Shape 207"/>
          <p:cNvSpPr/>
          <p:nvPr/>
        </p:nvSpPr>
        <p:spPr>
          <a:xfrm>
            <a:off x="457200" y="1441450"/>
            <a:ext cx="80264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Solve 4(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r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+ 2) = 2(3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r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– 6).</a:t>
            </a:r>
          </a:p>
        </p:txBody>
      </p:sp>
      <p:sp>
        <p:nvSpPr>
          <p:cNvPr id="208" name="Shape 208"/>
          <p:cNvSpPr/>
          <p:nvPr/>
        </p:nvSpPr>
        <p:spPr>
          <a:xfrm>
            <a:off x="876300" y="53467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09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8" grpId="5"/>
      <p:bldP build="whole" bldLvl="1" animBg="1" rev="0" advAuto="0" spid="210" grpId="2"/>
      <p:bldP build="whole" bldLvl="1" animBg="1" rev="0" advAuto="0" spid="209" grpId="1"/>
      <p:bldP build="whole" bldLvl="1" animBg="1" rev="0" advAuto="0" spid="207" grpId="3"/>
      <p:bldP build="whole" bldLvl="1" animBg="1" rev="0" advAuto="0" spid="206" grpId="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3</a:t>
            </a:r>
          </a:p>
        </p:txBody>
      </p:sp>
      <p:sp>
        <p:nvSpPr>
          <p:cNvPr id="213" name="Shape 213"/>
          <p:cNvSpPr/>
          <p:nvPr/>
        </p:nvSpPr>
        <p:spPr>
          <a:xfrm>
            <a:off x="876300" y="1476375"/>
            <a:ext cx="7966075" cy="173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buClr>
                <a:srgbClr val="0068AD"/>
              </a:buClr>
              <a:buFont typeface="Arial"/>
              <a:def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The Carleton Company budgeted $1825 for a banquet. The cost of the facility is $225. How much can the company spend per guest on food if there is a $3 charge per guest for linens and there are 80 guests coming to the banquet?</a:t>
            </a:r>
          </a:p>
        </p:txBody>
      </p:sp>
      <p:sp>
        <p:nvSpPr>
          <p:cNvPr id="214" name="Shape 214"/>
          <p:cNvSpPr/>
          <p:nvPr/>
        </p:nvSpPr>
        <p:spPr>
          <a:xfrm>
            <a:off x="533400" y="3352800"/>
            <a:ext cx="74803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  </a:t>
            </a:r>
            <a:r>
              <a:rPr sz="2400">
                <a:uFill>
                  <a:solidFill/>
                </a:uFill>
              </a:rPr>
              <a:t>$15         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  </a:t>
            </a:r>
            <a:r>
              <a:rPr sz="2400">
                <a:uFill>
                  <a:solidFill/>
                </a:uFill>
              </a:rPr>
              <a:t>$17         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</a:t>
            </a:r>
            <a:r>
              <a:rPr b="1" sz="2400">
                <a:uFill>
                  <a:solidFill/>
                </a:uFill>
              </a:rPr>
              <a:t>  </a:t>
            </a:r>
            <a:r>
              <a:rPr sz="2400">
                <a:uFill>
                  <a:solidFill/>
                </a:uFill>
              </a:rPr>
              <a:t>$20         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  </a:t>
            </a:r>
            <a:r>
              <a:rPr sz="2400">
                <a:uFill>
                  <a:solidFill/>
                </a:uFill>
              </a:rPr>
              <a:t>$25</a:t>
            </a:r>
          </a:p>
        </p:txBody>
      </p:sp>
      <p:sp>
        <p:nvSpPr>
          <p:cNvPr id="215" name="Shape 215"/>
          <p:cNvSpPr/>
          <p:nvPr/>
        </p:nvSpPr>
        <p:spPr>
          <a:xfrm>
            <a:off x="533400" y="4414837"/>
            <a:ext cx="8394700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Read the Test Item</a:t>
            </a:r>
            <a:br>
              <a:rPr b="1" sz="2400">
                <a:solidFill>
                  <a:srgbClr val="FFEC67"/>
                </a:solidFill>
                <a:uFill>
                  <a:solidFill>
                    <a:srgbClr val="FFEC67"/>
                  </a:solidFill>
                </a:uFill>
              </a:rPr>
            </a:br>
            <a:r>
              <a:rPr sz="2400">
                <a:uFill>
                  <a:solidFill/>
                </a:uFill>
              </a:rPr>
              <a:t>You need to find the amount per guest to spend for food. 	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3" grpId="1"/>
      <p:bldP build="whole" bldLvl="1" animBg="1" rev="0" advAuto="0" spid="214" grpId="2"/>
      <p:bldP build="p" bldLvl="5" animBg="1" rev="0" advAuto="0" spid="215" grpId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05-05-0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1575" y="2133600"/>
            <a:ext cx="7010400" cy="2733676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Shape 2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3</a:t>
            </a:r>
          </a:p>
        </p:txBody>
      </p:sp>
      <p:sp>
        <p:nvSpPr>
          <p:cNvPr id="219" name="Shape 219"/>
          <p:cNvSpPr/>
          <p:nvPr/>
        </p:nvSpPr>
        <p:spPr>
          <a:xfrm>
            <a:off x="533400" y="1508125"/>
            <a:ext cx="83947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Solve the Test Item</a:t>
            </a:r>
            <a:r>
              <a:rPr sz="2400">
                <a:uFill>
                  <a:solidFill/>
                </a:uFill>
              </a:rPr>
              <a:t>	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9" grpId="1"/>
      <p:bldP build="whole" bldLvl="1" animBg="1" rev="0" advAuto="0" spid="217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3</a:t>
            </a:r>
          </a:p>
        </p:txBody>
      </p:sp>
      <p:sp>
        <p:nvSpPr>
          <p:cNvPr id="222" name="Shape 222"/>
          <p:cNvSpPr/>
          <p:nvPr/>
        </p:nvSpPr>
        <p:spPr>
          <a:xfrm>
            <a:off x="533400" y="1511300"/>
            <a:ext cx="8089900" cy="2730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069840" indent="-46863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1866900" algn="r"/>
                <a:tab pos="1981200" algn="l"/>
                <a:tab pos="2324100" algn="l"/>
                <a:tab pos="27813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1825	=	225 + 80(</a:t>
            </a:r>
            <a:r>
              <a:rPr i="1" sz="2400">
                <a:uFill>
                  <a:solidFill/>
                </a:uFill>
              </a:rPr>
              <a:t>f</a:t>
            </a:r>
            <a:r>
              <a:rPr sz="2400">
                <a:uFill>
                  <a:solidFill/>
                </a:uFill>
              </a:rPr>
              <a:t> + 3)	Write the equation.</a:t>
            </a:r>
            <a:endParaRPr sz="2400">
              <a:uFill>
                <a:solidFill/>
              </a:uFill>
            </a:endParaRPr>
          </a:p>
          <a:p>
            <a:pPr lvl="0" marL="5069840" indent="-46863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1866900" algn="r"/>
                <a:tab pos="1981200" algn="l"/>
                <a:tab pos="2324100" algn="l"/>
                <a:tab pos="27813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1825	=	225 + 80</a:t>
            </a:r>
            <a:r>
              <a:rPr i="1" sz="2400">
                <a:uFill>
                  <a:solidFill/>
                </a:uFill>
              </a:rPr>
              <a:t>f</a:t>
            </a:r>
            <a:r>
              <a:rPr sz="2400">
                <a:uFill>
                  <a:solidFill/>
                </a:uFill>
              </a:rPr>
              <a:t> + 240	Distributive Property</a:t>
            </a:r>
            <a:endParaRPr sz="2400">
              <a:uFill>
                <a:solidFill/>
              </a:uFill>
            </a:endParaRPr>
          </a:p>
          <a:p>
            <a:pPr lvl="0" marL="5069840" indent="-46863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1866900" algn="r"/>
                <a:tab pos="1981200" algn="l"/>
                <a:tab pos="2324100" algn="l"/>
                <a:tab pos="27813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 1825	=	465 + 80</a:t>
            </a:r>
            <a:r>
              <a:rPr i="1" sz="2400">
                <a:uFill>
                  <a:solidFill/>
                </a:uFill>
              </a:rPr>
              <a:t>f</a:t>
            </a:r>
            <a:r>
              <a:rPr sz="2400">
                <a:uFill>
                  <a:solidFill/>
                </a:uFill>
              </a:rPr>
              <a:t>	Simplify.</a:t>
            </a:r>
            <a:endParaRPr sz="2400">
              <a:uFill>
                <a:solidFill/>
              </a:uFill>
            </a:endParaRPr>
          </a:p>
          <a:p>
            <a:pPr lvl="0" marL="5069840" indent="-46863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1866900" algn="r"/>
                <a:tab pos="1981200" algn="l"/>
                <a:tab pos="2324100" algn="l"/>
                <a:tab pos="27813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1825 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– 465</a:t>
            </a:r>
            <a:r>
              <a:rPr sz="2400">
                <a:uFill>
                  <a:solidFill/>
                </a:uFill>
              </a:rPr>
              <a:t>	=	465 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– 465</a:t>
            </a:r>
            <a:r>
              <a:rPr sz="2400">
                <a:uFill>
                  <a:solidFill/>
                </a:uFill>
              </a:rPr>
              <a:t> + 80</a:t>
            </a:r>
            <a:r>
              <a:rPr i="1" sz="2400">
                <a:uFill>
                  <a:solidFill/>
                </a:uFill>
              </a:rPr>
              <a:t>f</a:t>
            </a:r>
            <a:r>
              <a:rPr sz="2400">
                <a:uFill>
                  <a:solidFill/>
                </a:uFill>
              </a:rPr>
              <a:t>	Subtraction Property of Equality</a:t>
            </a:r>
            <a:endParaRPr sz="2400">
              <a:uFill>
                <a:solidFill/>
              </a:uFill>
            </a:endParaRPr>
          </a:p>
          <a:p>
            <a:pPr lvl="0" marL="5069840" indent="-46863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1866900" algn="r"/>
                <a:tab pos="1981200" algn="l"/>
                <a:tab pos="2324100" algn="l"/>
                <a:tab pos="27813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1360	=	80</a:t>
            </a:r>
            <a:r>
              <a:rPr i="1" sz="2400">
                <a:uFill>
                  <a:solidFill/>
                </a:uFill>
              </a:rPr>
              <a:t>f</a:t>
            </a:r>
            <a:r>
              <a:rPr sz="2400">
                <a:uFill>
                  <a:solidFill/>
                </a:uFill>
              </a:rPr>
              <a:t>	Simplify.</a:t>
            </a:r>
            <a:endParaRPr sz="2400">
              <a:uFill>
                <a:solidFill/>
              </a:uFill>
            </a:endParaRPr>
          </a:p>
          <a:p>
            <a:pPr lvl="0" marL="5069840" indent="-46863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1866900" algn="r"/>
                <a:tab pos="1981200" algn="l"/>
                <a:tab pos="2324100" algn="l"/>
                <a:tab pos="27813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17</a:t>
            </a:r>
            <a:r>
              <a:rPr i="1" sz="2400">
                <a:uFill>
                  <a:solidFill/>
                </a:uFill>
              </a:rPr>
              <a:t>	</a:t>
            </a:r>
            <a:r>
              <a:rPr sz="2400">
                <a:uFill>
                  <a:solidFill/>
                </a:uFill>
              </a:rPr>
              <a:t>=	</a:t>
            </a:r>
            <a:r>
              <a:rPr i="1" sz="2400">
                <a:uFill>
                  <a:solidFill/>
                </a:uFill>
              </a:rPr>
              <a:t>f</a:t>
            </a:r>
            <a:r>
              <a:rPr sz="2400">
                <a:uFill>
                  <a:solidFill/>
                </a:uFill>
              </a:rPr>
              <a:t>	Division Property of Equality</a:t>
            </a:r>
          </a:p>
        </p:txBody>
      </p:sp>
      <p:sp>
        <p:nvSpPr>
          <p:cNvPr id="223" name="Shape 223"/>
          <p:cNvSpPr/>
          <p:nvPr/>
        </p:nvSpPr>
        <p:spPr>
          <a:xfrm>
            <a:off x="533400" y="5486400"/>
            <a:ext cx="82423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3552" indent="-1368425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981200" algn="l"/>
                <a:tab pos="2781300" algn="l"/>
              </a:tabLst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The answer is B.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500"/>
                                        <p:tgtEl>
                                          <p:spTgt spid="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500"/>
                                        <p:tgtEl>
                                          <p:spTgt spid="2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3" dur="500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3" grpId="2"/>
      <p:bldP build="p" bldLvl="5" animBg="1" rev="0" advAuto="0" spid="2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Lesson Menu</a:t>
            </a:r>
          </a:p>
        </p:txBody>
      </p:sp>
      <p:sp>
        <p:nvSpPr>
          <p:cNvPr id="112" name="Shape 112"/>
          <p:cNvSpPr/>
          <p:nvPr/>
        </p:nvSpPr>
        <p:spPr>
          <a:xfrm>
            <a:off x="1066800" y="1855787"/>
            <a:ext cx="7594600" cy="327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01164" indent="-1660525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2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" invalidUrl="" action="ppaction://hlinkshowjump?jump=nextslide" tgtFrame="" tooltip="" history="1" highlightClick="0" endSnd="0"/>
              </a:rPr>
              <a:t>Five-Minute Check (over Lesson 5–4)</a:t>
            </a:r>
            <a:endParaRPr>
              <a:uFill>
                <a:solidFill/>
              </a:uFill>
            </a:endParaRPr>
          </a:p>
          <a:p>
            <a:pPr lvl="0" marL="1701164" indent="-1660525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>
                <a:uFillTx/>
              </a:defRPr>
            </a:pPr>
            <a:r>
              <a:rPr b="1" sz="22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2" invalidUrl="" action="ppaction://hlinksldjump" tgtFrame="" tooltip="" history="1" highlightClick="0" endSnd="0"/>
              </a:rPr>
              <a:t>Then/Now</a:t>
            </a:r>
            <a:endParaRPr>
              <a:uFill>
                <a:solidFill/>
              </a:uFill>
            </a:endParaRPr>
          </a:p>
          <a:p>
            <a:pPr lvl="0" marL="1701164" indent="-1660525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2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3" invalidUrl="" action="ppaction://hlinksldjump" tgtFrame="" tooltip="" history="1" highlightClick="0" endSnd="0"/>
              </a:rPr>
              <a:t>New Vocabulary</a:t>
            </a:r>
            <a:endParaRPr>
              <a:uFill>
                <a:solidFill/>
              </a:uFill>
            </a:endParaRPr>
          </a:p>
          <a:p>
            <a:pPr lvl="0" marL="1701164" indent="-1660525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2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4" invalidUrl="" action="ppaction://hlinksldjump" tgtFrame="" tooltip="" history="1" highlightClick="0" endSnd="0"/>
              </a:rPr>
              <a:t>Example 1:  Solve Equations and Inequalities with Parentheses</a:t>
            </a:r>
            <a:endParaRPr>
              <a:uFill>
                <a:solidFill/>
              </a:uFill>
            </a:endParaRPr>
          </a:p>
          <a:p>
            <a:pPr lvl="0" marL="1701164" indent="-1660525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2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5" invalidUrl="" action="ppaction://hlinksldjump" tgtFrame="" tooltip="" history="1" highlightClick="0" endSnd="0"/>
              </a:rPr>
              <a:t>Example 2:  Solve Multi-Step Equations</a:t>
            </a:r>
            <a:endParaRPr>
              <a:uFill>
                <a:solidFill/>
              </a:uFill>
            </a:endParaRPr>
          </a:p>
          <a:p>
            <a:pPr lvl="0" marL="1701164" indent="-1660525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2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6" invalidUrl="" action="ppaction://hlinksldjump" tgtFrame="" tooltip="" history="1" highlightClick="0" endSnd="0"/>
              </a:rPr>
              <a:t>Example 3:  Standardized Test Example</a:t>
            </a:r>
            <a:endParaRPr>
              <a:uFill>
                <a:solidFill/>
              </a:uFill>
            </a:endParaRPr>
          </a:p>
          <a:p>
            <a:pPr lvl="0" marL="1701164" indent="-1660525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2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7" invalidUrl="" action="ppaction://hlinksldjump" tgtFrame="" tooltip="" history="1" highlightClick="0" endSnd="0"/>
              </a:rPr>
              <a:t>Example 4:  Solve Multi-Step Inequalities</a:t>
            </a:r>
            <a:endParaRPr>
              <a:uFill>
                <a:solidFill/>
              </a:uFill>
            </a:endParaRPr>
          </a:p>
          <a:p>
            <a:pPr lvl="0" marL="1701164" indent="-1660525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2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8" invalidUrl="" action="ppaction://hlinksldjump" tgtFrame="" tooltip="" history="1" highlightClick="0" endSnd="0"/>
              </a:rPr>
              <a:t>Example 5:  Null Set and Identities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3</a:t>
            </a:r>
          </a:p>
        </p:txBody>
      </p:sp>
      <p:sp>
        <p:nvSpPr>
          <p:cNvPr id="226" name="Shape 226"/>
          <p:cNvSpPr/>
          <p:nvPr/>
        </p:nvSpPr>
        <p:spPr>
          <a:xfrm>
            <a:off x="857250" y="3098800"/>
            <a:ext cx="2806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$3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$5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$6.50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$7.50</a:t>
            </a:r>
          </a:p>
        </p:txBody>
      </p:sp>
      <p:sp>
        <p:nvSpPr>
          <p:cNvPr id="227" name="Shape 227"/>
          <p:cNvSpPr/>
          <p:nvPr/>
        </p:nvSpPr>
        <p:spPr>
          <a:xfrm>
            <a:off x="476250" y="1497012"/>
            <a:ext cx="8032750" cy="141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buClr>
                <a:srgbClr val="0068AD"/>
              </a:buClr>
              <a:buFont typeface="Arial"/>
              <a:def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Erica is planning a party for 15 guests. Each guest will receive a photo that costs $2. She has $105 to spend altogether. How much can she spend per person for food?</a:t>
            </a:r>
          </a:p>
        </p:txBody>
      </p:sp>
      <p:sp>
        <p:nvSpPr>
          <p:cNvPr id="228" name="Shape 228"/>
          <p:cNvSpPr/>
          <p:nvPr/>
        </p:nvSpPr>
        <p:spPr>
          <a:xfrm>
            <a:off x="876300" y="4003675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29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10200" y="838200"/>
            <a:ext cx="1981200" cy="35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0" grpId="2"/>
      <p:bldP build="whole" bldLvl="1" animBg="1" rev="0" advAuto="0" spid="227" grpId="3"/>
      <p:bldP build="whole" bldLvl="1" animBg="1" rev="0" advAuto="0" spid="226" grpId="4"/>
      <p:bldP build="whole" bldLvl="1" animBg="1" rev="0" advAuto="0" spid="229" grpId="1"/>
      <p:bldP build="whole" bldLvl="1" animBg="1" rev="0" advAuto="0" spid="228" grpId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4</a:t>
            </a:r>
          </a:p>
        </p:txBody>
      </p:sp>
      <p:sp>
        <p:nvSpPr>
          <p:cNvPr id="233" name="Shape 233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Solve Multi-Step Inequalities</a:t>
            </a:r>
          </a:p>
        </p:txBody>
      </p:sp>
      <p:sp>
        <p:nvSpPr>
          <p:cNvPr id="234" name="Shape 234"/>
          <p:cNvSpPr/>
          <p:nvPr/>
        </p:nvSpPr>
        <p:spPr>
          <a:xfrm>
            <a:off x="876300" y="1503362"/>
            <a:ext cx="7721600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Solve 5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x 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– 9 </a:t>
            </a:r>
            <a:r>
              <a:rPr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  <a:latin typeface="Symbol"/>
                <a:ea typeface="Symbol"/>
                <a:cs typeface="Symbol"/>
                <a:sym typeface="Symbol"/>
              </a:rPr>
              <a:t>≥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2(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x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+ 6). Graph the solution on a number line.</a:t>
            </a:r>
          </a:p>
        </p:txBody>
      </p:sp>
      <p:sp>
        <p:nvSpPr>
          <p:cNvPr id="235" name="Shape 235"/>
          <p:cNvSpPr/>
          <p:nvPr/>
        </p:nvSpPr>
        <p:spPr>
          <a:xfrm>
            <a:off x="533400" y="2438400"/>
            <a:ext cx="8089900" cy="288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361940" indent="-497840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/>
              <a:tabLst>
                <a:tab pos="2095500" algn="r"/>
                <a:tab pos="2209800" algn="l"/>
                <a:tab pos="2501900" algn="l"/>
                <a:tab pos="27813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5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– 9	</a:t>
            </a:r>
            <a:r>
              <a:rPr sz="2400"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≥</a:t>
            </a:r>
            <a:r>
              <a:rPr sz="2400">
                <a:uFill>
                  <a:solidFill/>
                </a:uFill>
              </a:rPr>
              <a:t>	2(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+ 6)	Write the inequality.</a:t>
            </a:r>
            <a:endParaRPr sz="2400">
              <a:uFill>
                <a:solidFill/>
              </a:uFill>
            </a:endParaRPr>
          </a:p>
          <a:p>
            <a:pPr lvl="0" marL="5361940" indent="-497840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/>
              <a:tabLst>
                <a:tab pos="2095500" algn="r"/>
                <a:tab pos="2209800" algn="l"/>
                <a:tab pos="2501900" algn="l"/>
                <a:tab pos="27813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5x – 9	</a:t>
            </a:r>
            <a:r>
              <a:rPr sz="2400"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≥</a:t>
            </a:r>
            <a:r>
              <a:rPr sz="2400">
                <a:uFill>
                  <a:solidFill/>
                </a:uFill>
              </a:rPr>
              <a:t>	2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+ 12	Distributive Property</a:t>
            </a:r>
            <a:endParaRPr sz="2400">
              <a:uFill>
                <a:solidFill/>
              </a:uFill>
            </a:endParaRPr>
          </a:p>
          <a:p>
            <a:pPr lvl="0" marL="5361940" indent="-497840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/>
              <a:tabLst>
                <a:tab pos="2095500" algn="r"/>
                <a:tab pos="2209800" algn="l"/>
                <a:tab pos="2501900" algn="l"/>
                <a:tab pos="27813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5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– 9 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+ 9</a:t>
            </a:r>
            <a:r>
              <a:rPr sz="2400">
                <a:uFill>
                  <a:solidFill/>
                </a:uFill>
              </a:rPr>
              <a:t>	</a:t>
            </a:r>
            <a:r>
              <a:rPr sz="2400"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≥</a:t>
            </a:r>
            <a:r>
              <a:rPr sz="2400">
                <a:uFill>
                  <a:solidFill/>
                </a:uFill>
              </a:rPr>
              <a:t>	2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+ 12 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+ 9</a:t>
            </a:r>
            <a:r>
              <a:rPr sz="2400">
                <a:uFill>
                  <a:solidFill/>
                </a:uFill>
              </a:rPr>
              <a:t>	Addition Property of Inequality</a:t>
            </a:r>
            <a:endParaRPr sz="2400">
              <a:uFill>
                <a:solidFill/>
              </a:uFill>
            </a:endParaRPr>
          </a:p>
          <a:p>
            <a:pPr lvl="0" marL="5361940" indent="-497840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/>
              <a:tabLst>
                <a:tab pos="2095500" algn="r"/>
                <a:tab pos="2209800" algn="l"/>
                <a:tab pos="2501900" algn="l"/>
                <a:tab pos="27813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5</a:t>
            </a:r>
            <a:r>
              <a:rPr i="1" sz="2400">
                <a:uFill>
                  <a:solidFill/>
                </a:uFill>
              </a:rPr>
              <a:t>x	</a:t>
            </a:r>
            <a:r>
              <a:rPr sz="2400"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≥</a:t>
            </a:r>
            <a:r>
              <a:rPr sz="2400">
                <a:uFill>
                  <a:solidFill/>
                </a:uFill>
              </a:rPr>
              <a:t>	2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+ 21	Simplify.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4" grpId="1"/>
      <p:bldP build="p" bldLvl="5" animBg="1" rev="0" advAuto="0" spid="235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4</a:t>
            </a:r>
          </a:p>
        </p:txBody>
      </p:sp>
      <p:sp>
        <p:nvSpPr>
          <p:cNvPr id="238" name="Shape 238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Solve Multi-Step Inequalities</a:t>
            </a:r>
          </a:p>
        </p:txBody>
      </p:sp>
      <p:pic>
        <p:nvPicPr>
          <p:cNvPr id="239" name="PALG05-05-04.jpg"/>
          <p:cNvPicPr/>
          <p:nvPr/>
        </p:nvPicPr>
        <p:blipFill>
          <a:blip r:embed="rId2">
            <a:extLst/>
          </a:blip>
          <a:srcRect l="0" t="33500" r="0" b="0"/>
          <a:stretch>
            <a:fillRect/>
          </a:stretch>
        </p:blipFill>
        <p:spPr>
          <a:xfrm>
            <a:off x="2416175" y="5041900"/>
            <a:ext cx="4214813" cy="838200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Shape 240"/>
          <p:cNvSpPr/>
          <p:nvPr/>
        </p:nvSpPr>
        <p:spPr>
          <a:xfrm>
            <a:off x="533400" y="4419600"/>
            <a:ext cx="8242300" cy="495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3552" indent="-1368425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981200" algn="l"/>
                <a:tab pos="3987800" algn="l"/>
                <a:tab pos="4610100" algn="l"/>
              </a:tabLst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	</a:t>
            </a:r>
            <a:r>
              <a:rPr i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x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  <a:latin typeface="Symbol"/>
                <a:ea typeface="Symbol"/>
                <a:cs typeface="Symbol"/>
                <a:sym typeface="Symbol"/>
              </a:rPr>
              <a:t>≥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7</a:t>
            </a:r>
          </a:p>
        </p:txBody>
      </p:sp>
      <p:sp>
        <p:nvSpPr>
          <p:cNvPr id="241" name="Shape 241"/>
          <p:cNvSpPr/>
          <p:nvPr/>
        </p:nvSpPr>
        <p:spPr>
          <a:xfrm>
            <a:off x="457200" y="1508125"/>
            <a:ext cx="8318500" cy="1765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361940" indent="-497840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/>
              <a:tabLst>
                <a:tab pos="2095500" algn="r"/>
                <a:tab pos="2209800" algn="l"/>
                <a:tab pos="2501900" algn="l"/>
                <a:tab pos="27813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 5</a:t>
            </a:r>
            <a:r>
              <a:rPr i="1" sz="2400">
                <a:uFill>
                  <a:solidFill/>
                </a:uFill>
              </a:rPr>
              <a:t>x – 2</a:t>
            </a:r>
            <a:r>
              <a:rPr sz="2400">
                <a:uFill>
                  <a:solidFill/>
                </a:uFill>
              </a:rPr>
              <a:t>x</a:t>
            </a:r>
            <a:r>
              <a:rPr i="1" sz="2400">
                <a:uFill>
                  <a:solidFill/>
                </a:uFill>
              </a:rPr>
              <a:t>	</a:t>
            </a:r>
            <a:r>
              <a:rPr sz="2400"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≥</a:t>
            </a:r>
            <a:r>
              <a:rPr sz="2400">
                <a:uFill>
                  <a:solidFill/>
                </a:uFill>
              </a:rPr>
              <a:t>	2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+ 21 – 2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	Subtraction Property of Inequality</a:t>
            </a:r>
            <a:endParaRPr sz="2400">
              <a:uFill>
                <a:solidFill/>
              </a:uFill>
            </a:endParaRPr>
          </a:p>
          <a:p>
            <a:pPr lvl="0" marL="5361940" indent="-497840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/>
              <a:tabLst>
                <a:tab pos="2095500" algn="r"/>
                <a:tab pos="2209800" algn="l"/>
                <a:tab pos="2501900" algn="l"/>
                <a:tab pos="27813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3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	</a:t>
            </a:r>
            <a:r>
              <a:rPr sz="2400"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≥</a:t>
            </a:r>
            <a:r>
              <a:rPr sz="2400">
                <a:uFill>
                  <a:solidFill/>
                </a:uFill>
              </a:rPr>
              <a:t>	21	Simplify.</a:t>
            </a:r>
            <a:endParaRPr sz="2400">
              <a:uFill>
                <a:solidFill/>
              </a:uFill>
            </a:endParaRPr>
          </a:p>
          <a:p>
            <a:pPr lvl="0" marL="5361940" indent="-497840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/>
              <a:tabLst>
                <a:tab pos="2095500" algn="r"/>
                <a:tab pos="2209800" algn="l"/>
                <a:tab pos="2501900" algn="l"/>
                <a:tab pos="27813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	</a:t>
            </a:r>
            <a:r>
              <a:rPr sz="2400"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≥</a:t>
            </a:r>
            <a:r>
              <a:rPr sz="2400">
                <a:uFill>
                  <a:solidFill/>
                </a:uFill>
              </a:rPr>
              <a:t>	7	Division Property of Inequality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2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40" grpId="2"/>
      <p:bldP build="whole" bldLvl="1" animBg="1" rev="0" advAuto="0" spid="239" grpId="3"/>
      <p:bldP build="p" bldLvl="5" animBg="1" rev="0" advAuto="0" spid="241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4</a:t>
            </a:r>
          </a:p>
        </p:txBody>
      </p:sp>
      <p:sp>
        <p:nvSpPr>
          <p:cNvPr id="244" name="Shape 244"/>
          <p:cNvSpPr/>
          <p:nvPr/>
        </p:nvSpPr>
        <p:spPr>
          <a:xfrm>
            <a:off x="476250" y="1522412"/>
            <a:ext cx="8026400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Which number line displays the solution of </a:t>
            </a:r>
            <a:b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</a:b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5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x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– 8 </a:t>
            </a:r>
            <a:r>
              <a:rPr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  <a:latin typeface="Symbol"/>
                <a:ea typeface="Symbol"/>
                <a:cs typeface="Symbol"/>
                <a:sym typeface="Symbol"/>
              </a:rPr>
              <a:t>≥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3(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x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+ 4)?</a:t>
            </a:r>
          </a:p>
        </p:txBody>
      </p:sp>
      <p:sp>
        <p:nvSpPr>
          <p:cNvPr id="245" name="Shape 245"/>
          <p:cNvSpPr/>
          <p:nvPr/>
        </p:nvSpPr>
        <p:spPr>
          <a:xfrm>
            <a:off x="876300" y="2619375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46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3" name="Group 253"/>
          <p:cNvGrpSpPr/>
          <p:nvPr/>
        </p:nvGrpSpPr>
        <p:grpSpPr>
          <a:xfrm>
            <a:off x="838200" y="2514599"/>
            <a:ext cx="5410200" cy="3590926"/>
            <a:chOff x="0" y="0"/>
            <a:chExt cx="5410199" cy="3590925"/>
          </a:xfrm>
        </p:grpSpPr>
        <p:sp>
          <p:nvSpPr>
            <p:cNvPr id="248" name="Shape 248"/>
            <p:cNvSpPr/>
            <p:nvPr/>
          </p:nvSpPr>
          <p:spPr>
            <a:xfrm>
              <a:off x="0" y="127000"/>
              <a:ext cx="2806700" cy="22957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</a:p>
          </p:txBody>
        </p:sp>
        <p:pic>
          <p:nvPicPr>
            <p:cNvPr id="249" name="PALG05-05-04-LineD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57200" y="2847975"/>
              <a:ext cx="4953000" cy="7429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0" name="PALG05-05-04-LineA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57200" y="0"/>
              <a:ext cx="4953000" cy="7429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1" name="PALG05-05-04-LineB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57200" y="1066800"/>
              <a:ext cx="4953000" cy="7429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2" name="PALG05-05-04-LineC.pn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57200" y="1933575"/>
              <a:ext cx="4953000" cy="7429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6" grpId="1"/>
      <p:bldP build="whole" bldLvl="1" animBg="1" rev="0" advAuto="0" spid="247" grpId="2"/>
      <p:bldP build="whole" bldLvl="1" animBg="1" rev="0" advAuto="0" spid="253" grpId="4"/>
      <p:bldP build="whole" bldLvl="1" animBg="1" rev="0" advAuto="0" spid="245" grpId="5"/>
      <p:bldP build="whole" bldLvl="1" animBg="1" rev="0" advAuto="0" spid="244" grpId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5 A</a:t>
            </a:r>
          </a:p>
        </p:txBody>
      </p:sp>
      <p:sp>
        <p:nvSpPr>
          <p:cNvPr id="256" name="Shape 256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Null Set and Identities</a:t>
            </a:r>
          </a:p>
        </p:txBody>
      </p:sp>
      <p:sp>
        <p:nvSpPr>
          <p:cNvPr id="257" name="Shape 257"/>
          <p:cNvSpPr/>
          <p:nvPr/>
        </p:nvSpPr>
        <p:spPr>
          <a:xfrm>
            <a:off x="876300" y="1522412"/>
            <a:ext cx="77216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A.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Solve 3(4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x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– 2) + 15 = 12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x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+ 9.</a:t>
            </a:r>
          </a:p>
        </p:txBody>
      </p:sp>
      <p:sp>
        <p:nvSpPr>
          <p:cNvPr id="258" name="Shape 258"/>
          <p:cNvSpPr/>
          <p:nvPr/>
        </p:nvSpPr>
        <p:spPr>
          <a:xfrm>
            <a:off x="533400" y="2057400"/>
            <a:ext cx="8394700" cy="2730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184140" indent="-45720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2552700" algn="r"/>
                <a:tab pos="2667000" algn="l"/>
                <a:tab pos="2959100" algn="l"/>
                <a:tab pos="36957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3(4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– 2) + 15	=	12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+ 9	Write the equation.</a:t>
            </a:r>
            <a:endParaRPr sz="2400">
              <a:uFill>
                <a:solidFill/>
              </a:uFill>
            </a:endParaRPr>
          </a:p>
          <a:p>
            <a:pPr lvl="0" marL="5184140" indent="-45720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2552700" algn="r"/>
                <a:tab pos="2667000" algn="l"/>
                <a:tab pos="2959100" algn="l"/>
                <a:tab pos="36957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 	12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– 6 + 15	=	12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+ 9	Distributive Property</a:t>
            </a:r>
            <a:endParaRPr sz="2400">
              <a:uFill>
                <a:solidFill/>
              </a:uFill>
            </a:endParaRPr>
          </a:p>
          <a:p>
            <a:pPr lvl="0" marL="5184140" indent="-45720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2552700" algn="r"/>
                <a:tab pos="2667000" algn="l"/>
                <a:tab pos="2959100" algn="l"/>
                <a:tab pos="36957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   	12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+ 9	=	12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+ 9	Simplify.</a:t>
            </a:r>
            <a:endParaRPr sz="2400">
              <a:uFill>
                <a:solidFill/>
              </a:uFill>
            </a:endParaRPr>
          </a:p>
          <a:p>
            <a:pPr lvl="0" marL="5184140" indent="-45720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2552700" algn="r"/>
                <a:tab pos="2667000" algn="l"/>
                <a:tab pos="2959100" algn="l"/>
                <a:tab pos="36957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12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+ 9 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– 12x</a:t>
            </a:r>
            <a:r>
              <a:rPr sz="2400">
                <a:uFill>
                  <a:solidFill/>
                </a:uFill>
              </a:rPr>
              <a:t>	=	12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+ 9 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– 12x	</a:t>
            </a:r>
            <a:r>
              <a:rPr sz="2400">
                <a:uFill>
                  <a:solidFill/>
                </a:uFill>
              </a:rPr>
              <a:t>Subtraction Property of Equality </a:t>
            </a:r>
            <a:endParaRPr sz="2400">
              <a:uFill>
                <a:solidFill/>
              </a:uFill>
            </a:endParaRPr>
          </a:p>
          <a:p>
            <a:pPr lvl="0" marL="5184140" indent="-45720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2552700" algn="r"/>
                <a:tab pos="2667000" algn="l"/>
                <a:tab pos="2959100" algn="l"/>
                <a:tab pos="36957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9	=	9	Simplify.</a:t>
            </a:r>
            <a:endParaRPr sz="2400">
              <a:uFill>
                <a:solidFill/>
              </a:uFill>
            </a:endParaRPr>
          </a:p>
          <a:p>
            <a:pPr lvl="0" marL="5184140" indent="-45720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2552700" algn="r"/>
                <a:tab pos="2667000" algn="l"/>
                <a:tab pos="2959100" algn="l"/>
                <a:tab pos="36957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The statement 9 = 9 is </a:t>
            </a:r>
            <a:r>
              <a:rPr i="1" sz="2400">
                <a:uFill>
                  <a:solidFill/>
                </a:uFill>
              </a:rPr>
              <a:t>always</a:t>
            </a:r>
            <a:r>
              <a:rPr sz="2400">
                <a:uFill>
                  <a:solidFill/>
                </a:uFill>
              </a:rPr>
              <a:t> true.</a:t>
            </a:r>
          </a:p>
        </p:txBody>
      </p:sp>
      <p:sp>
        <p:nvSpPr>
          <p:cNvPr id="259" name="Shape 259"/>
          <p:cNvSpPr/>
          <p:nvPr/>
        </p:nvSpPr>
        <p:spPr>
          <a:xfrm>
            <a:off x="533400" y="5343525"/>
            <a:ext cx="78613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3552" indent="-1368425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981200" algn="l"/>
                <a:tab pos="2781300" algn="l"/>
              </a:tabLst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The equation is an identity and the solution is all numbers.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500"/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3" dur="500"/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500"/>
                                        <p:tgtEl>
                                          <p:spTgt spid="2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1" dur="500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7" grpId="1"/>
      <p:bldP build="p" bldLvl="5" animBg="1" rev="0" advAuto="0" spid="258" grpId="2"/>
      <p:bldP build="p" bldLvl="5" animBg="1" rev="0" advAuto="0" spid="259" grpId="3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5 B</a:t>
            </a:r>
          </a:p>
        </p:txBody>
      </p:sp>
      <p:sp>
        <p:nvSpPr>
          <p:cNvPr id="262" name="Shape 262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Null Set and Identities</a:t>
            </a:r>
          </a:p>
        </p:txBody>
      </p:sp>
      <p:sp>
        <p:nvSpPr>
          <p:cNvPr id="263" name="Shape 263"/>
          <p:cNvSpPr/>
          <p:nvPr/>
        </p:nvSpPr>
        <p:spPr>
          <a:xfrm>
            <a:off x="876300" y="1522412"/>
            <a:ext cx="77216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B.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Solve 7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y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– 8 = 3(2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y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+ 4) + 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y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.</a:t>
            </a:r>
          </a:p>
        </p:txBody>
      </p:sp>
      <p:sp>
        <p:nvSpPr>
          <p:cNvPr id="264" name="Shape 264"/>
          <p:cNvSpPr/>
          <p:nvPr/>
        </p:nvSpPr>
        <p:spPr>
          <a:xfrm>
            <a:off x="533400" y="2057400"/>
            <a:ext cx="8394700" cy="2730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298440" indent="-46863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2438400" algn="r"/>
                <a:tab pos="2552700" algn="l"/>
                <a:tab pos="2844800" algn="l"/>
                <a:tab pos="36957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   	7</a:t>
            </a:r>
            <a:r>
              <a:rPr i="1" sz="2400">
                <a:uFill>
                  <a:solidFill/>
                </a:uFill>
              </a:rPr>
              <a:t>y</a:t>
            </a:r>
            <a:r>
              <a:rPr sz="2400">
                <a:uFill>
                  <a:solidFill/>
                </a:uFill>
              </a:rPr>
              <a:t> – 8	=	</a:t>
            </a:r>
            <a:r>
              <a:rPr sz="2400">
                <a:uFill>
                  <a:solidFill/>
                </a:uFill>
              </a:rPr>
              <a:t>3(2</a:t>
            </a:r>
            <a:r>
              <a:rPr i="1" sz="2400">
                <a:uFill>
                  <a:solidFill/>
                </a:uFill>
              </a:rPr>
              <a:t>y</a:t>
            </a:r>
            <a:r>
              <a:rPr sz="2400">
                <a:uFill>
                  <a:solidFill/>
                </a:uFill>
              </a:rPr>
              <a:t> + 4) + </a:t>
            </a:r>
            <a:r>
              <a:rPr i="1" sz="2400">
                <a:uFill>
                  <a:solidFill/>
                </a:uFill>
              </a:rPr>
              <a:t>y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</a:t>
            </a:r>
            <a:r>
              <a:rPr sz="2400">
                <a:uFill>
                  <a:solidFill/>
                </a:uFill>
              </a:rPr>
              <a:t>	Write the equation.</a:t>
            </a:r>
            <a:endParaRPr sz="2400">
              <a:uFill>
                <a:solidFill/>
              </a:uFill>
            </a:endParaRPr>
          </a:p>
          <a:p>
            <a:pPr lvl="0" marL="5298440" indent="-46863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2438400" algn="r"/>
                <a:tab pos="2552700" algn="l"/>
                <a:tab pos="2844800" algn="l"/>
                <a:tab pos="36957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      	7</a:t>
            </a:r>
            <a:r>
              <a:rPr i="1" sz="2400">
                <a:uFill>
                  <a:solidFill/>
                </a:uFill>
              </a:rPr>
              <a:t>y</a:t>
            </a:r>
            <a:r>
              <a:rPr sz="2400">
                <a:uFill>
                  <a:solidFill/>
                </a:uFill>
              </a:rPr>
              <a:t> – 8	=	6</a:t>
            </a:r>
            <a:r>
              <a:rPr i="1" sz="2400">
                <a:uFill>
                  <a:solidFill/>
                </a:uFill>
              </a:rPr>
              <a:t>y</a:t>
            </a:r>
            <a:r>
              <a:rPr sz="2400">
                <a:uFill>
                  <a:solidFill/>
                </a:uFill>
              </a:rPr>
              <a:t> + 12 + </a:t>
            </a:r>
            <a:r>
              <a:rPr i="1" sz="2400">
                <a:uFill>
                  <a:solidFill/>
                </a:uFill>
              </a:rPr>
              <a:t>y</a:t>
            </a:r>
            <a:r>
              <a:rPr sz="2400">
                <a:uFill>
                  <a:solidFill/>
                </a:uFill>
              </a:rPr>
              <a:t>	Distributive Property</a:t>
            </a:r>
            <a:endParaRPr sz="2400">
              <a:uFill>
                <a:solidFill/>
              </a:uFill>
            </a:endParaRPr>
          </a:p>
          <a:p>
            <a:pPr lvl="0" marL="5298440" indent="-46863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2438400" algn="r"/>
                <a:tab pos="2552700" algn="l"/>
                <a:tab pos="2844800" algn="l"/>
                <a:tab pos="36957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          	7</a:t>
            </a:r>
            <a:r>
              <a:rPr i="1" sz="2400">
                <a:uFill>
                  <a:solidFill/>
                </a:uFill>
              </a:rPr>
              <a:t>y</a:t>
            </a:r>
            <a:r>
              <a:rPr sz="2400">
                <a:uFill>
                  <a:solidFill/>
                </a:uFill>
              </a:rPr>
              <a:t> – 8	=	7</a:t>
            </a:r>
            <a:r>
              <a:rPr i="1" sz="2400">
                <a:uFill>
                  <a:solidFill/>
                </a:uFill>
              </a:rPr>
              <a:t>y</a:t>
            </a:r>
            <a:r>
              <a:rPr sz="2400">
                <a:uFill>
                  <a:solidFill/>
                </a:uFill>
              </a:rPr>
              <a:t> + 12	Simplify.</a:t>
            </a:r>
            <a:endParaRPr sz="2400">
              <a:uFill>
                <a:solidFill/>
              </a:uFill>
            </a:endParaRPr>
          </a:p>
          <a:p>
            <a:pPr lvl="0" marL="5298440" indent="-46863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2438400" algn="r"/>
                <a:tab pos="2552700" algn="l"/>
                <a:tab pos="2844800" algn="l"/>
                <a:tab pos="36957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    7</a:t>
            </a:r>
            <a:r>
              <a:rPr i="1" sz="2400">
                <a:uFill>
                  <a:solidFill/>
                </a:uFill>
              </a:rPr>
              <a:t>y</a:t>
            </a:r>
            <a:r>
              <a:rPr sz="2400">
                <a:uFill>
                  <a:solidFill/>
                </a:uFill>
              </a:rPr>
              <a:t> – 8 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– 7</a:t>
            </a:r>
            <a:r>
              <a:rPr i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y</a:t>
            </a:r>
            <a:r>
              <a:rPr sz="2400">
                <a:uFill>
                  <a:solidFill/>
                </a:uFill>
              </a:rPr>
              <a:t>		=	7</a:t>
            </a:r>
            <a:r>
              <a:rPr i="1" sz="2400">
                <a:uFill>
                  <a:solidFill/>
                </a:uFill>
              </a:rPr>
              <a:t>y</a:t>
            </a:r>
            <a:r>
              <a:rPr sz="2400">
                <a:uFill>
                  <a:solidFill/>
                </a:uFill>
              </a:rPr>
              <a:t> + 12 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– 7</a:t>
            </a:r>
            <a:r>
              <a:rPr i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y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	</a:t>
            </a:r>
            <a:r>
              <a:rPr sz="2400">
                <a:uFill>
                  <a:solidFill/>
                </a:uFill>
              </a:rPr>
              <a:t>Subtraction Property of Equality </a:t>
            </a:r>
            <a:endParaRPr sz="2400">
              <a:uFill>
                <a:solidFill/>
              </a:uFill>
            </a:endParaRPr>
          </a:p>
          <a:p>
            <a:pPr lvl="0" marL="5298440" indent="-46863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2438400" algn="r"/>
                <a:tab pos="2552700" algn="l"/>
                <a:tab pos="2844800" algn="l"/>
                <a:tab pos="36957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–8	=	12	Simplify.</a:t>
            </a:r>
            <a:endParaRPr sz="2400">
              <a:uFill>
                <a:solidFill/>
              </a:uFill>
            </a:endParaRPr>
          </a:p>
          <a:p>
            <a:pPr lvl="0" marL="5298440" indent="-46863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2438400" algn="r"/>
                <a:tab pos="2552700" algn="l"/>
                <a:tab pos="2844800" algn="l"/>
                <a:tab pos="36957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The statement –8 = 12 is </a:t>
            </a:r>
            <a:r>
              <a:rPr i="1" sz="2400">
                <a:uFill>
                  <a:solidFill/>
                </a:uFill>
              </a:rPr>
              <a:t>never</a:t>
            </a:r>
            <a:r>
              <a:rPr sz="2400">
                <a:uFill>
                  <a:solidFill/>
                </a:uFill>
              </a:rPr>
              <a:t> true.</a:t>
            </a:r>
          </a:p>
        </p:txBody>
      </p:sp>
      <p:sp>
        <p:nvSpPr>
          <p:cNvPr id="265" name="Shape 265"/>
          <p:cNvSpPr/>
          <p:nvPr/>
        </p:nvSpPr>
        <p:spPr>
          <a:xfrm>
            <a:off x="533400" y="5334000"/>
            <a:ext cx="79375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3552" indent="-1368425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981200" algn="l"/>
                <a:tab pos="2781300" algn="l"/>
              </a:tabLst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The equation has no solutions and the solution set is Ø.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500"/>
                                        <p:tgtEl>
                                          <p:spTgt spid="2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3" dur="500"/>
                                        <p:tgtEl>
                                          <p:spTgt spid="2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500"/>
                                        <p:tgtEl>
                                          <p:spTgt spid="2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1" dur="500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5" grpId="3"/>
      <p:bldP build="p" bldLvl="5" animBg="1" rev="0" advAuto="0" spid="264" grpId="2"/>
      <p:bldP build="p" bldLvl="5" animBg="1" rev="0" advAuto="0" spid="26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5</a:t>
            </a:r>
          </a:p>
        </p:txBody>
      </p:sp>
      <p:sp>
        <p:nvSpPr>
          <p:cNvPr id="268" name="Shape 268"/>
          <p:cNvSpPr/>
          <p:nvPr/>
        </p:nvSpPr>
        <p:spPr>
          <a:xfrm>
            <a:off x="904875" y="5019675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69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Shape 271"/>
          <p:cNvSpPr/>
          <p:nvPr/>
        </p:nvSpPr>
        <p:spPr>
          <a:xfrm>
            <a:off x="533400" y="1504950"/>
            <a:ext cx="83947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A.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Solve 10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– 9 = 5(2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– 3) + 6.</a:t>
            </a:r>
          </a:p>
        </p:txBody>
      </p:sp>
      <p:grpSp>
        <p:nvGrpSpPr>
          <p:cNvPr id="274" name="Group 274"/>
          <p:cNvGrpSpPr/>
          <p:nvPr/>
        </p:nvGrpSpPr>
        <p:grpSpPr>
          <a:xfrm>
            <a:off x="914400" y="2209799"/>
            <a:ext cx="4737100" cy="2616823"/>
            <a:chOff x="0" y="0"/>
            <a:chExt cx="4737100" cy="2616821"/>
          </a:xfrm>
        </p:grpSpPr>
        <p:sp>
          <p:nvSpPr>
            <p:cNvPr id="272" name="Shape 272"/>
            <p:cNvSpPr/>
            <p:nvPr/>
          </p:nvSpPr>
          <p:spPr>
            <a:xfrm>
              <a:off x="0" y="0"/>
              <a:ext cx="4737100" cy="26168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r>
                <a:rPr sz="2400">
                  <a:uFill>
                    <a:solidFill/>
                  </a:uFill>
                </a:rPr>
                <a:t>0</a:t>
              </a:r>
              <a:endParaRPr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r>
                <a:rPr sz="2400">
                  <a:uFill>
                    <a:solidFill/>
                  </a:uFill>
                </a:rPr>
                <a:t>The solution set is Ø.</a:t>
              </a:r>
              <a:endParaRPr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  <a:r>
                <a:rPr sz="2400">
                  <a:uFill>
                    <a:solidFill/>
                  </a:uFill>
                </a:rPr>
                <a:t>The solution set is all numbers.</a:t>
              </a:r>
            </a:p>
          </p:txBody>
        </p:sp>
        <p:pic>
          <p:nvPicPr>
            <p:cNvPr id="273" name="PA_60.png"/>
            <p:cNvPicPr/>
            <p:nvPr/>
          </p:nvPicPr>
          <p:blipFill>
            <a:blip r:embed="rId4">
              <a:extLst/>
            </a:blip>
            <a:srcRect l="0" t="0" r="6249" b="28610"/>
            <a:stretch>
              <a:fillRect/>
            </a:stretch>
          </p:blipFill>
          <p:spPr>
            <a:xfrm>
              <a:off x="581025" y="752475"/>
              <a:ext cx="428625" cy="8318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9" grpId="1"/>
      <p:bldP build="whole" bldLvl="1" animBg="1" rev="0" advAuto="0" spid="274" grpId="4"/>
      <p:bldP build="whole" bldLvl="1" animBg="1" rev="0" advAuto="0" spid="268" grpId="5"/>
      <p:bldP build="whole" bldLvl="1" animBg="1" rev="0" advAuto="0" spid="270" grpId="2"/>
      <p:bldP build="whole" bldLvl="1" animBg="1" rev="0" advAuto="0" spid="271" grpId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5</a:t>
            </a:r>
          </a:p>
        </p:txBody>
      </p:sp>
      <p:pic>
        <p:nvPicPr>
          <p:cNvPr id="277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Shape 279"/>
          <p:cNvSpPr/>
          <p:nvPr/>
        </p:nvSpPr>
        <p:spPr>
          <a:xfrm>
            <a:off x="838199" y="2260600"/>
            <a:ext cx="4584701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8</a:t>
            </a:r>
            <a:r>
              <a:rPr b="1" i="1" sz="2400">
                <a:uFill>
                  <a:solidFill/>
                </a:uFill>
              </a:rPr>
              <a:t>x</a:t>
            </a:r>
            <a:r>
              <a:rPr b="1" sz="2400">
                <a:uFill>
                  <a:solidFill/>
                </a:uFill>
              </a:rPr>
              <a:t> – 2 = 2(</a:t>
            </a:r>
            <a:r>
              <a:rPr b="1" i="1" sz="2400">
                <a:uFill>
                  <a:solidFill/>
                </a:uFill>
              </a:rPr>
              <a:t>x</a:t>
            </a:r>
            <a:r>
              <a:rPr b="1" sz="2400">
                <a:uFill>
                  <a:solidFill/>
                </a:uFill>
              </a:rPr>
              <a:t> – 4)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8</a:t>
            </a:r>
            <a:r>
              <a:rPr b="1" i="1" sz="2400">
                <a:uFill>
                  <a:solidFill/>
                </a:uFill>
              </a:rPr>
              <a:t>x</a:t>
            </a:r>
            <a:r>
              <a:rPr b="1" sz="2400">
                <a:uFill>
                  <a:solidFill/>
                </a:uFill>
              </a:rPr>
              <a:t> – 2 = 2(</a:t>
            </a:r>
            <a:r>
              <a:rPr b="1" i="1" sz="2400">
                <a:uFill>
                  <a:solidFill/>
                </a:uFill>
              </a:rPr>
              <a:t>x</a:t>
            </a:r>
            <a:r>
              <a:rPr b="1" sz="2400">
                <a:uFill>
                  <a:solidFill/>
                </a:uFill>
              </a:rPr>
              <a:t> + 4)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8</a:t>
            </a:r>
            <a:r>
              <a:rPr b="1" i="1" sz="2400">
                <a:uFill>
                  <a:solidFill/>
                </a:uFill>
              </a:rPr>
              <a:t>x</a:t>
            </a:r>
            <a:r>
              <a:rPr b="1" sz="2400">
                <a:uFill>
                  <a:solidFill/>
                </a:uFill>
              </a:rPr>
              <a:t> – 2 = 2(4</a:t>
            </a:r>
            <a:r>
              <a:rPr b="1" i="1" sz="2400">
                <a:uFill>
                  <a:solidFill/>
                </a:uFill>
              </a:rPr>
              <a:t>x</a:t>
            </a:r>
            <a:r>
              <a:rPr b="1" sz="2400">
                <a:uFill>
                  <a:solidFill/>
                </a:uFill>
              </a:rPr>
              <a:t> – 1)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8</a:t>
            </a:r>
            <a:r>
              <a:rPr b="1" i="1" sz="2400">
                <a:uFill>
                  <a:solidFill/>
                </a:uFill>
              </a:rPr>
              <a:t>x</a:t>
            </a:r>
            <a:r>
              <a:rPr b="1" sz="2400">
                <a:uFill>
                  <a:solidFill/>
                </a:uFill>
              </a:rPr>
              <a:t> – 2 = 2(4</a:t>
            </a:r>
            <a:r>
              <a:rPr b="1" i="1" sz="2400">
                <a:uFill>
                  <a:solidFill/>
                </a:uFill>
              </a:rPr>
              <a:t>x</a:t>
            </a:r>
            <a:r>
              <a:rPr b="1" sz="2400">
                <a:uFill>
                  <a:solidFill/>
                </a:uFill>
              </a:rPr>
              <a:t> + 1)</a:t>
            </a:r>
          </a:p>
        </p:txBody>
      </p:sp>
      <p:sp>
        <p:nvSpPr>
          <p:cNvPr id="280" name="Shape 280"/>
          <p:cNvSpPr/>
          <p:nvPr/>
        </p:nvSpPr>
        <p:spPr>
          <a:xfrm>
            <a:off x="476250" y="1497012"/>
            <a:ext cx="80264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B.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Which equation has no solution?</a:t>
            </a:r>
          </a:p>
        </p:txBody>
      </p:sp>
      <p:sp>
        <p:nvSpPr>
          <p:cNvPr id="281" name="Shape 281"/>
          <p:cNvSpPr/>
          <p:nvPr/>
        </p:nvSpPr>
        <p:spPr>
          <a:xfrm>
            <a:off x="828675" y="5038725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9" grpId="4"/>
      <p:bldP build="whole" bldLvl="1" animBg="1" rev="0" advAuto="0" spid="277" grpId="1"/>
      <p:bldP build="whole" bldLvl="1" animBg="1" rev="0" advAuto="0" spid="281" grpId="5"/>
      <p:bldP build="whole" bldLvl="1" animBg="1" rev="0" advAuto="0" spid="278" grpId="2"/>
      <p:bldP build="whole" bldLvl="1" animBg="1" rev="0" advAuto="0" spid="280" grpId="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End of the Lesson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1</a:t>
            </a:r>
          </a:p>
        </p:txBody>
      </p:sp>
      <p:sp>
        <p:nvSpPr>
          <p:cNvPr id="115" name="Shape 115"/>
          <p:cNvSpPr/>
          <p:nvPr/>
        </p:nvSpPr>
        <p:spPr>
          <a:xfrm>
            <a:off x="533400" y="342900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16" name="5Min Num_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2276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/>
        </p:nvSpPr>
        <p:spPr>
          <a:xfrm>
            <a:off x="1066800" y="2438400"/>
            <a:ext cx="2806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k</a:t>
            </a:r>
            <a:r>
              <a:rPr b="1" sz="2400">
                <a:uFill>
                  <a:solidFill/>
                </a:uFill>
              </a:rPr>
              <a:t> &gt; –2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k</a:t>
            </a:r>
            <a:r>
              <a:rPr b="1" sz="2400">
                <a:uFill>
                  <a:solidFill/>
                </a:uFill>
              </a:rPr>
              <a:t> &gt; –7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k</a:t>
            </a:r>
            <a:r>
              <a:rPr b="1" sz="2400">
                <a:uFill>
                  <a:solidFill/>
                </a:uFill>
              </a:rPr>
              <a:t> &lt; 5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k</a:t>
            </a:r>
            <a:r>
              <a:rPr b="1" sz="2400">
                <a:uFill>
                  <a:solidFill/>
                </a:uFill>
              </a:rPr>
              <a:t> &gt; 5</a:t>
            </a:r>
          </a:p>
        </p:txBody>
      </p:sp>
      <p:sp>
        <p:nvSpPr>
          <p:cNvPr id="118" name="Shape 118"/>
          <p:cNvSpPr/>
          <p:nvPr/>
        </p:nvSpPr>
        <p:spPr>
          <a:xfrm>
            <a:off x="685800" y="1657350"/>
            <a:ext cx="80264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Solve the inequality 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k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+ 5 &gt; –2.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5" grpId="4"/>
      <p:bldP build="whole" bldLvl="1" animBg="1" rev="0" advAuto="0" spid="117" grpId="3"/>
      <p:bldP build="whole" bldLvl="1" animBg="1" rev="0" advAuto="0" spid="118" grpId="2"/>
      <p:bldP build="whole" bldLvl="1" animBg="1" rev="0" advAuto="0" spid="1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2</a:t>
            </a:r>
          </a:p>
        </p:txBody>
      </p:sp>
      <p:sp>
        <p:nvSpPr>
          <p:cNvPr id="121" name="Shape 121"/>
          <p:cNvSpPr/>
          <p:nvPr/>
        </p:nvSpPr>
        <p:spPr>
          <a:xfrm>
            <a:off x="533400" y="5284787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22" name="5Min Num_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5" name="Group 125"/>
          <p:cNvGrpSpPr/>
          <p:nvPr/>
        </p:nvGrpSpPr>
        <p:grpSpPr>
          <a:xfrm>
            <a:off x="685800" y="1657350"/>
            <a:ext cx="8026400" cy="447229"/>
            <a:chOff x="0" y="0"/>
            <a:chExt cx="8026400" cy="447228"/>
          </a:xfrm>
        </p:grpSpPr>
        <p:sp>
          <p:nvSpPr>
            <p:cNvPr id="123" name="Shape 123"/>
            <p:cNvSpPr/>
            <p:nvPr/>
          </p:nvSpPr>
          <p:spPr>
            <a:xfrm>
              <a:off x="0" y="0"/>
              <a:ext cx="8026400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383540">
                <a:lnSpc>
                  <a:spcPct val="90000"/>
                </a:lnSpc>
                <a:buClr>
                  <a:srgbClr val="0068AD"/>
                </a:buClr>
                <a:buFont typeface="Arial"/>
                <a:def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Solve the inequality</a:t>
              </a:r>
            </a:p>
          </p:txBody>
        </p:sp>
        <p:pic>
          <p:nvPicPr>
            <p:cNvPr id="124" name="PA_366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351212" y="33337"/>
              <a:ext cx="1535114" cy="3571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6" name="Shape 126"/>
          <p:cNvSpPr/>
          <p:nvPr/>
        </p:nvSpPr>
        <p:spPr>
          <a:xfrm>
            <a:off x="1066800" y="2400300"/>
            <a:ext cx="2806700" cy="248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n</a:t>
            </a:r>
            <a:r>
              <a:rPr b="1" sz="2400">
                <a:uFill>
                  <a:solidFill/>
                </a:uFill>
              </a:rPr>
              <a:t> </a:t>
            </a:r>
            <a:r>
              <a:rPr sz="2400"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≤</a:t>
            </a:r>
            <a:r>
              <a:rPr b="1" sz="2400">
                <a:uFill>
                  <a:solidFill/>
                </a:uFill>
              </a:rPr>
              <a:t> 2.7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n</a:t>
            </a:r>
            <a:r>
              <a:rPr b="1" sz="2400">
                <a:uFill>
                  <a:solidFill/>
                </a:uFill>
              </a:rPr>
              <a:t> </a:t>
            </a:r>
            <a:r>
              <a:rPr sz="2400"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≥</a:t>
            </a:r>
            <a:r>
              <a:rPr b="1" sz="2400">
                <a:uFill>
                  <a:solidFill/>
                </a:uFill>
              </a:rPr>
              <a:t> 2.7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n</a:t>
            </a:r>
            <a:r>
              <a:rPr b="1" sz="2400">
                <a:uFill>
                  <a:solidFill/>
                </a:uFill>
              </a:rPr>
              <a:t> </a:t>
            </a:r>
            <a:r>
              <a:rPr sz="2400"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≤</a:t>
            </a:r>
            <a:r>
              <a:rPr b="1" sz="2400">
                <a:uFill>
                  <a:solidFill/>
                </a:uFill>
              </a:rPr>
              <a:t> 8.7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n</a:t>
            </a:r>
            <a:r>
              <a:rPr b="1" sz="2400">
                <a:uFill>
                  <a:solidFill/>
                </a:uFill>
              </a:rPr>
              <a:t> </a:t>
            </a:r>
            <a:r>
              <a:rPr sz="2400"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≥</a:t>
            </a:r>
            <a:r>
              <a:rPr b="1" sz="2400">
                <a:uFill>
                  <a:solidFill/>
                </a:uFill>
              </a:rPr>
              <a:t> 8.7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6" grpId="3"/>
      <p:bldP build="whole" bldLvl="1" animBg="1" rev="0" advAuto="0" spid="125" grpId="2"/>
      <p:bldP build="whole" bldLvl="1" animBg="1" rev="0" advAuto="0" spid="122" grpId="1"/>
      <p:bldP build="whole" bldLvl="1" animBg="1" rev="0" advAuto="0" spid="121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3</a:t>
            </a:r>
          </a:p>
        </p:txBody>
      </p:sp>
      <p:sp>
        <p:nvSpPr>
          <p:cNvPr id="129" name="Shape 129"/>
          <p:cNvSpPr/>
          <p:nvPr/>
        </p:nvSpPr>
        <p:spPr>
          <a:xfrm>
            <a:off x="1066800" y="2400300"/>
            <a:ext cx="2806700" cy="248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t</a:t>
            </a:r>
            <a:r>
              <a:rPr b="1" sz="2400">
                <a:uFill>
                  <a:solidFill/>
                </a:uFill>
              </a:rPr>
              <a:t> </a:t>
            </a:r>
            <a:r>
              <a:rPr sz="2400"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≤</a:t>
            </a:r>
            <a:r>
              <a:rPr b="1" sz="2400">
                <a:uFill>
                  <a:solidFill/>
                </a:uFill>
              </a:rPr>
              <a:t> –4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t</a:t>
            </a:r>
            <a:r>
              <a:rPr b="1" sz="2400">
                <a:uFill>
                  <a:solidFill/>
                </a:uFill>
              </a:rPr>
              <a:t> </a:t>
            </a:r>
            <a:r>
              <a:rPr sz="2400"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≥</a:t>
            </a:r>
            <a:r>
              <a:rPr b="1" sz="2400">
                <a:uFill>
                  <a:solidFill/>
                </a:uFill>
              </a:rPr>
              <a:t> –4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t</a:t>
            </a:r>
            <a:r>
              <a:rPr b="1" sz="2400">
                <a:uFill>
                  <a:solidFill/>
                </a:uFill>
              </a:rPr>
              <a:t> </a:t>
            </a:r>
            <a:r>
              <a:rPr sz="2400"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≤</a:t>
            </a:r>
            <a:r>
              <a:rPr b="1" sz="2400">
                <a:uFill>
                  <a:solidFill/>
                </a:uFill>
              </a:rPr>
              <a:t> 4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t</a:t>
            </a:r>
            <a:r>
              <a:rPr b="1" sz="2400">
                <a:uFill>
                  <a:solidFill/>
                </a:uFill>
              </a:rPr>
              <a:t> </a:t>
            </a:r>
            <a:r>
              <a:rPr sz="2400"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≥</a:t>
            </a:r>
            <a:r>
              <a:rPr b="1" sz="2400">
                <a:uFill>
                  <a:solidFill/>
                </a:uFill>
              </a:rPr>
              <a:t> 4</a:t>
            </a:r>
          </a:p>
        </p:txBody>
      </p:sp>
      <p:sp>
        <p:nvSpPr>
          <p:cNvPr id="130" name="Shape 130"/>
          <p:cNvSpPr/>
          <p:nvPr/>
        </p:nvSpPr>
        <p:spPr>
          <a:xfrm>
            <a:off x="533400" y="247650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31" name="5Min Num_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4" name="Group 134"/>
          <p:cNvGrpSpPr/>
          <p:nvPr/>
        </p:nvGrpSpPr>
        <p:grpSpPr>
          <a:xfrm>
            <a:off x="685800" y="1657350"/>
            <a:ext cx="8026400" cy="447229"/>
            <a:chOff x="0" y="0"/>
            <a:chExt cx="8026400" cy="447228"/>
          </a:xfrm>
        </p:grpSpPr>
        <p:sp>
          <p:nvSpPr>
            <p:cNvPr id="132" name="Shape 132"/>
            <p:cNvSpPr/>
            <p:nvPr/>
          </p:nvSpPr>
          <p:spPr>
            <a:xfrm>
              <a:off x="0" y="0"/>
              <a:ext cx="8026400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383540">
                <a:lnSpc>
                  <a:spcPct val="90000"/>
                </a:lnSpc>
                <a:buClr>
                  <a:srgbClr val="0068AD"/>
                </a:buClr>
                <a:buFont typeface="Arial"/>
                <a:def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Solve the inequality </a:t>
              </a:r>
            </a:p>
          </p:txBody>
        </p:sp>
        <p:pic>
          <p:nvPicPr>
            <p:cNvPr id="133" name="PA_371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352800" y="23812"/>
              <a:ext cx="1563688" cy="3571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4" grpId="2"/>
      <p:bldP build="whole" bldLvl="1" animBg="1" rev="0" advAuto="0" spid="129" grpId="3"/>
      <p:bldP build="whole" bldLvl="1" animBg="1" rev="0" advAuto="0" spid="131" grpId="1"/>
      <p:bldP build="whole" bldLvl="1" animBg="1" rev="0" advAuto="0" spid="130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4</a:t>
            </a:r>
          </a:p>
        </p:txBody>
      </p:sp>
      <p:sp>
        <p:nvSpPr>
          <p:cNvPr id="137" name="Shape 137"/>
          <p:cNvSpPr/>
          <p:nvPr/>
        </p:nvSpPr>
        <p:spPr>
          <a:xfrm>
            <a:off x="1066800" y="2400300"/>
            <a:ext cx="2806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r</a:t>
            </a:r>
            <a:r>
              <a:rPr b="1" sz="2400">
                <a:uFill>
                  <a:solidFill/>
                </a:uFill>
              </a:rPr>
              <a:t> &lt; 30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r</a:t>
            </a:r>
            <a:r>
              <a:rPr b="1" sz="2400">
                <a:uFill>
                  <a:solidFill/>
                </a:uFill>
              </a:rPr>
              <a:t> &lt; 3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r</a:t>
            </a:r>
            <a:r>
              <a:rPr b="1" sz="2400">
                <a:uFill>
                  <a:solidFill/>
                </a:uFill>
              </a:rPr>
              <a:t> &lt; –3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r</a:t>
            </a:r>
            <a:r>
              <a:rPr b="1" sz="2400">
                <a:uFill>
                  <a:solidFill/>
                </a:uFill>
              </a:rPr>
              <a:t> &lt; –30</a:t>
            </a:r>
          </a:p>
        </p:txBody>
      </p:sp>
      <p:sp>
        <p:nvSpPr>
          <p:cNvPr id="138" name="Shape 138"/>
          <p:cNvSpPr/>
          <p:nvPr/>
        </p:nvSpPr>
        <p:spPr>
          <a:xfrm>
            <a:off x="533400" y="5272087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39" name="5Min Num_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2" name="Group 142"/>
          <p:cNvGrpSpPr/>
          <p:nvPr/>
        </p:nvGrpSpPr>
        <p:grpSpPr>
          <a:xfrm>
            <a:off x="1085850" y="1485899"/>
            <a:ext cx="4552950" cy="785814"/>
            <a:chOff x="0" y="0"/>
            <a:chExt cx="4552949" cy="785812"/>
          </a:xfrm>
        </p:grpSpPr>
        <p:pic>
          <p:nvPicPr>
            <p:cNvPr id="140" name="2palg_73.png"/>
            <p:cNvPicPr/>
            <p:nvPr/>
          </p:nvPicPr>
          <p:blipFill>
            <a:blip r:embed="rId3">
              <a:extLst/>
            </a:blip>
            <a:srcRect l="0" t="0" r="43772" b="0"/>
            <a:stretch>
              <a:fillRect/>
            </a:stretch>
          </p:blipFill>
          <p:spPr>
            <a:xfrm>
              <a:off x="0" y="0"/>
              <a:ext cx="2924175" cy="7858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1" name="5-5-4redo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962275" y="190500"/>
              <a:ext cx="1590675" cy="3571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7" grpId="3"/>
      <p:bldP build="whole" bldLvl="1" animBg="1" rev="0" advAuto="0" spid="139" grpId="1"/>
      <p:bldP build="whole" bldLvl="1" animBg="1" rev="0" advAuto="0" spid="138" grpId="4"/>
      <p:bldP build="whole" bldLvl="1" animBg="1" rev="0" advAuto="0" spid="142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5</a:t>
            </a:r>
          </a:p>
        </p:txBody>
      </p:sp>
      <p:sp>
        <p:nvSpPr>
          <p:cNvPr id="145" name="Shape 145"/>
          <p:cNvSpPr/>
          <p:nvPr/>
        </p:nvSpPr>
        <p:spPr>
          <a:xfrm>
            <a:off x="1066800" y="2400300"/>
            <a:ext cx="2806700" cy="248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x</a:t>
            </a:r>
            <a:r>
              <a:rPr b="1" sz="2400">
                <a:uFill>
                  <a:solidFill/>
                </a:uFill>
              </a:rPr>
              <a:t> </a:t>
            </a:r>
            <a:r>
              <a:rPr sz="2400"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≥</a:t>
            </a:r>
            <a:r>
              <a:rPr b="1" sz="2400">
                <a:uFill>
                  <a:solidFill/>
                </a:uFill>
              </a:rPr>
              <a:t> –18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x</a:t>
            </a:r>
            <a:r>
              <a:rPr b="1" sz="2400">
                <a:uFill>
                  <a:solidFill/>
                </a:uFill>
              </a:rPr>
              <a:t> </a:t>
            </a:r>
            <a:r>
              <a:rPr sz="2400"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≤</a:t>
            </a:r>
            <a:r>
              <a:rPr b="1" sz="2400">
                <a:uFill>
                  <a:solidFill/>
                </a:uFill>
              </a:rPr>
              <a:t> –18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x</a:t>
            </a:r>
            <a:r>
              <a:rPr b="1" sz="2400">
                <a:uFill>
                  <a:solidFill/>
                </a:uFill>
              </a:rPr>
              <a:t> </a:t>
            </a:r>
            <a:r>
              <a:rPr sz="2400"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≥</a:t>
            </a:r>
            <a:r>
              <a:rPr b="1" sz="2400">
                <a:uFill>
                  <a:solidFill/>
                </a:uFill>
              </a:rPr>
              <a:t> 18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x</a:t>
            </a:r>
            <a:r>
              <a:rPr b="1" sz="2400">
                <a:uFill>
                  <a:solidFill/>
                </a:uFill>
              </a:rPr>
              <a:t> </a:t>
            </a:r>
            <a:r>
              <a:rPr sz="2400"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≤</a:t>
            </a:r>
            <a:r>
              <a:rPr b="1" sz="2400">
                <a:uFill>
                  <a:solidFill/>
                </a:uFill>
              </a:rPr>
              <a:t> 18</a:t>
            </a:r>
          </a:p>
        </p:txBody>
      </p:sp>
      <p:sp>
        <p:nvSpPr>
          <p:cNvPr id="146" name="Shape 146"/>
          <p:cNvSpPr/>
          <p:nvPr/>
        </p:nvSpPr>
        <p:spPr>
          <a:xfrm>
            <a:off x="533400" y="434340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47" name="5Min Num_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5-5-5.png"/>
          <p:cNvPicPr/>
          <p:nvPr/>
        </p:nvPicPr>
        <p:blipFill>
          <a:blip r:embed="rId3">
            <a:extLst/>
          </a:blip>
          <a:srcRect l="0" t="0" r="57791" b="0"/>
          <a:stretch>
            <a:fillRect/>
          </a:stretch>
        </p:blipFill>
        <p:spPr>
          <a:xfrm>
            <a:off x="1117600" y="1498600"/>
            <a:ext cx="2244725" cy="795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6" grpId="4"/>
      <p:bldP build="whole" bldLvl="1" animBg="1" rev="0" advAuto="0" spid="145" grpId="3"/>
      <p:bldP build="whole" bldLvl="1" animBg="1" rev="0" advAuto="0" spid="148" grpId="2"/>
      <p:bldP build="whole" bldLvl="1" animBg="1" rev="0" advAuto="0" spid="14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5</a:t>
            </a:r>
          </a:p>
        </p:txBody>
      </p:sp>
      <p:sp>
        <p:nvSpPr>
          <p:cNvPr id="151" name="Shape 151"/>
          <p:cNvSpPr/>
          <p:nvPr/>
        </p:nvSpPr>
        <p:spPr>
          <a:xfrm>
            <a:off x="1066800" y="3594100"/>
            <a:ext cx="3289300" cy="1943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14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m</a:t>
            </a:r>
            <a:r>
              <a:rPr b="1" sz="2400">
                <a:uFill>
                  <a:solidFill/>
                </a:uFill>
              </a:rPr>
              <a:t> + 17 &gt; 20.5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14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m</a:t>
            </a:r>
            <a:r>
              <a:rPr b="1" sz="2400">
                <a:uFill>
                  <a:solidFill/>
                </a:uFill>
              </a:rPr>
              <a:t> – 3.5 &lt; 17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14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m</a:t>
            </a:r>
            <a:r>
              <a:rPr b="1" sz="2400">
                <a:uFill>
                  <a:solidFill/>
                </a:uFill>
              </a:rPr>
              <a:t> + 3.5 &lt; 17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14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m</a:t>
            </a:r>
            <a:r>
              <a:rPr b="1" sz="2400">
                <a:uFill>
                  <a:solidFill/>
                </a:uFill>
              </a:rPr>
              <a:t> – 17 &lt; 20.4</a:t>
            </a:r>
          </a:p>
        </p:txBody>
      </p:sp>
      <p:sp>
        <p:nvSpPr>
          <p:cNvPr id="152" name="Shape 152"/>
          <p:cNvSpPr/>
          <p:nvPr/>
        </p:nvSpPr>
        <p:spPr>
          <a:xfrm>
            <a:off x="533400" y="438150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53" name="Std Test Prac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1295400"/>
            <a:ext cx="3373438" cy="311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5Min Num_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/>
          <p:nvPr/>
        </p:nvSpPr>
        <p:spPr>
          <a:xfrm>
            <a:off x="685800" y="1657350"/>
            <a:ext cx="7718425" cy="173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buClr>
                <a:srgbClr val="0068AD"/>
              </a:buClr>
              <a:buFont typeface="Arial"/>
              <a:def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Marilynn and Jackie both run track. Marilynn runs a 50-meter race 3.5 seconds slower than Jackie. It takes Jackie less than 17 seconds to run 50 meters. Which inequality represents how fast Marilynn runs the 50-meter race?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" grpId="4"/>
      <p:bldP build="whole" bldLvl="1" animBg="1" rev="0" advAuto="0" spid="152" grpId="5"/>
      <p:bldP build="whole" bldLvl="1" animBg="1" rev="0" advAuto="0" spid="155" grpId="3"/>
      <p:bldP build="whole" bldLvl="1" animBg="1" rev="0" advAuto="0" spid="153" grpId="1"/>
      <p:bldP build="whole" bldLvl="1" animBg="1" rev="0" advAuto="0" spid="15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Then/Now</a:t>
            </a:r>
          </a:p>
        </p:txBody>
      </p:sp>
      <p:pic>
        <p:nvPicPr>
          <p:cNvPr id="158" name="Then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742950"/>
            <a:ext cx="4241801" cy="895351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/>
          <p:nvPr/>
        </p:nvSpPr>
        <p:spPr>
          <a:xfrm>
            <a:off x="812800" y="1828800"/>
            <a:ext cx="7632700" cy="123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defRPr>
                <a:uFillTx/>
              </a:defRPr>
            </a:pPr>
            <a:r>
              <a:rPr sz="2800">
                <a:uFill>
                  <a:solidFill/>
                </a:uFill>
              </a:rPr>
              <a:t>You have already solved two-step equations and inequalities.</a:t>
            </a:r>
            <a:br>
              <a:rPr sz="2800">
                <a:uFill>
                  <a:solidFill/>
                </a:uFill>
              </a:rPr>
            </a:br>
          </a:p>
        </p:txBody>
      </p:sp>
      <p:pic>
        <p:nvPicPr>
          <p:cNvPr id="160" name="Now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200" y="3048000"/>
            <a:ext cx="4241801" cy="895351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ape 161"/>
          <p:cNvSpPr/>
          <p:nvPr/>
        </p:nvSpPr>
        <p:spPr>
          <a:xfrm>
            <a:off x="812800" y="4057650"/>
            <a:ext cx="7632700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Solve multi-step equations.</a:t>
            </a:r>
          </a:p>
        </p:txBody>
      </p:sp>
      <p:sp>
        <p:nvSpPr>
          <p:cNvPr id="162" name="Shape 162"/>
          <p:cNvSpPr/>
          <p:nvPr/>
        </p:nvSpPr>
        <p:spPr>
          <a:xfrm>
            <a:off x="812800" y="4708525"/>
            <a:ext cx="7632700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Solve multi-step inequalities.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0" grpId="3"/>
      <p:bldP build="p" bldLvl="5" animBg="1" rev="0" advAuto="0" spid="162" grpId="5"/>
      <p:bldP build="whole" bldLvl="1" animBg="1" rev="0" advAuto="0" spid="159" grpId="2"/>
      <p:bldP build="whole" bldLvl="1" animBg="1" rev="0" advAuto="0" spid="158" grpId="1"/>
      <p:bldP build="whole" bldLvl="1" animBg="1" rev="0" advAuto="0" spid="161" grpId="4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